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sldIdLst>
    <p:sldId id="256" r:id="rId2"/>
    <p:sldId id="257" r:id="rId3"/>
    <p:sldId id="395" r:id="rId4"/>
    <p:sldId id="258" r:id="rId5"/>
    <p:sldId id="291" r:id="rId6"/>
    <p:sldId id="467" r:id="rId7"/>
    <p:sldId id="492" r:id="rId8"/>
    <p:sldId id="303" r:id="rId9"/>
    <p:sldId id="468" r:id="rId10"/>
    <p:sldId id="469" r:id="rId11"/>
    <p:sldId id="293" r:id="rId12"/>
    <p:sldId id="470" r:id="rId13"/>
    <p:sldId id="298" r:id="rId14"/>
    <p:sldId id="483" r:id="rId15"/>
    <p:sldId id="486" r:id="rId16"/>
    <p:sldId id="485" r:id="rId17"/>
    <p:sldId id="493" r:id="rId18"/>
    <p:sldId id="487" r:id="rId19"/>
    <p:sldId id="491" r:id="rId20"/>
    <p:sldId id="477" r:id="rId21"/>
    <p:sldId id="297" r:id="rId22"/>
    <p:sldId id="311" r:id="rId23"/>
    <p:sldId id="312" r:id="rId24"/>
    <p:sldId id="313" r:id="rId25"/>
    <p:sldId id="314" r:id="rId26"/>
    <p:sldId id="315" r:id="rId27"/>
    <p:sldId id="316" r:id="rId28"/>
    <p:sldId id="317" r:id="rId29"/>
    <p:sldId id="494" r:id="rId30"/>
    <p:sldId id="496" r:id="rId31"/>
    <p:sldId id="498" r:id="rId32"/>
    <p:sldId id="497" r:id="rId33"/>
    <p:sldId id="318" r:id="rId34"/>
    <p:sldId id="319" r:id="rId35"/>
    <p:sldId id="324" r:id="rId36"/>
    <p:sldId id="323" r:id="rId37"/>
    <p:sldId id="322" r:id="rId38"/>
    <p:sldId id="321" r:id="rId39"/>
    <p:sldId id="320" r:id="rId40"/>
    <p:sldId id="325" r:id="rId41"/>
    <p:sldId id="471" r:id="rId42"/>
    <p:sldId id="328" r:id="rId43"/>
    <p:sldId id="338" r:id="rId44"/>
    <p:sldId id="337" r:id="rId45"/>
    <p:sldId id="336" r:id="rId46"/>
    <p:sldId id="335" r:id="rId47"/>
    <p:sldId id="451" r:id="rId48"/>
    <p:sldId id="452" r:id="rId49"/>
    <p:sldId id="461" r:id="rId50"/>
    <p:sldId id="500" r:id="rId51"/>
    <p:sldId id="499" r:id="rId52"/>
    <p:sldId id="504" r:id="rId53"/>
    <p:sldId id="503" r:id="rId54"/>
    <p:sldId id="502" r:id="rId55"/>
    <p:sldId id="507" r:id="rId56"/>
    <p:sldId id="505" r:id="rId57"/>
    <p:sldId id="506" r:id="rId58"/>
    <p:sldId id="462" r:id="rId59"/>
    <p:sldId id="409" r:id="rId60"/>
    <p:sldId id="472" r:id="rId61"/>
    <p:sldId id="330" r:id="rId62"/>
    <p:sldId id="465" r:id="rId63"/>
    <p:sldId id="464" r:id="rId64"/>
    <p:sldId id="466" r:id="rId65"/>
    <p:sldId id="463" r:id="rId66"/>
    <p:sldId id="384" r:id="rId67"/>
    <p:sldId id="387" r:id="rId68"/>
    <p:sldId id="388" r:id="rId69"/>
    <p:sldId id="389" r:id="rId70"/>
    <p:sldId id="386" r:id="rId71"/>
    <p:sldId id="390" r:id="rId72"/>
    <p:sldId id="393" r:id="rId73"/>
    <p:sldId id="391" r:id="rId74"/>
    <p:sldId id="392" r:id="rId75"/>
    <p:sldId id="394" r:id="rId76"/>
    <p:sldId id="269" r:id="rId77"/>
    <p:sldId id="271" r:id="rId78"/>
    <p:sldId id="383" r:id="rId79"/>
    <p:sldId id="276" r:id="rId80"/>
    <p:sldId id="270" r:id="rId81"/>
    <p:sldId id="272" r:id="rId8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65FFFA-87D3-4C90-89CD-8CD1AD0D889A}" v="9" dt="2025-02-22T18:43:03.837"/>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79572" autoAdjust="0"/>
  </p:normalViewPr>
  <p:slideViewPr>
    <p:cSldViewPr snapToGrid="0">
      <p:cViewPr varScale="1">
        <p:scale>
          <a:sx n="46" d="100"/>
          <a:sy n="46" d="100"/>
        </p:scale>
        <p:origin x="1656"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ldir Miranda Pinto" userId="53b37b87f92a8dc6" providerId="LiveId" clId="{2465FFFA-87D3-4C90-89CD-8CD1AD0D889A}"/>
    <pc:docChg chg="custSel addSld delSld modSld">
      <pc:chgData name="Valdir Miranda Pinto" userId="53b37b87f92a8dc6" providerId="LiveId" clId="{2465FFFA-87D3-4C90-89CD-8CD1AD0D889A}" dt="2025-02-24T14:16:09.887" v="3231" actId="2711"/>
      <pc:docMkLst>
        <pc:docMk/>
      </pc:docMkLst>
      <pc:sldChg chg="add del setBg">
        <pc:chgData name="Valdir Miranda Pinto" userId="53b37b87f92a8dc6" providerId="LiveId" clId="{2465FFFA-87D3-4C90-89CD-8CD1AD0D889A}" dt="2025-02-21T21:36:31.258" v="408" actId="47"/>
        <pc:sldMkLst>
          <pc:docMk/>
          <pc:sldMk cId="3007806090" sldId="262"/>
        </pc:sldMkLst>
      </pc:sldChg>
      <pc:sldChg chg="add del setBg">
        <pc:chgData name="Valdir Miranda Pinto" userId="53b37b87f92a8dc6" providerId="LiveId" clId="{2465FFFA-87D3-4C90-89CD-8CD1AD0D889A}" dt="2025-02-21T21:36:35.758" v="409" actId="47"/>
        <pc:sldMkLst>
          <pc:docMk/>
          <pc:sldMk cId="2163419960" sldId="282"/>
        </pc:sldMkLst>
      </pc:sldChg>
      <pc:sldChg chg="modSp mod">
        <pc:chgData name="Valdir Miranda Pinto" userId="53b37b87f92a8dc6" providerId="LiveId" clId="{2465FFFA-87D3-4C90-89CD-8CD1AD0D889A}" dt="2025-02-21T21:44:17.331" v="528"/>
        <pc:sldMkLst>
          <pc:docMk/>
          <pc:sldMk cId="1440133672" sldId="297"/>
        </pc:sldMkLst>
        <pc:spChg chg="mod">
          <ac:chgData name="Valdir Miranda Pinto" userId="53b37b87f92a8dc6" providerId="LiveId" clId="{2465FFFA-87D3-4C90-89CD-8CD1AD0D889A}" dt="2025-02-21T21:44:17.331" v="528"/>
          <ac:spMkLst>
            <pc:docMk/>
            <pc:sldMk cId="1440133672" sldId="297"/>
            <ac:spMk id="2" creationId="{00000000-0000-0000-0000-000000000000}"/>
          </ac:spMkLst>
        </pc:spChg>
      </pc:sldChg>
      <pc:sldChg chg="modSp mod">
        <pc:chgData name="Valdir Miranda Pinto" userId="53b37b87f92a8dc6" providerId="LiveId" clId="{2465FFFA-87D3-4C90-89CD-8CD1AD0D889A}" dt="2025-02-21T21:42:11.869" v="523"/>
        <pc:sldMkLst>
          <pc:docMk/>
          <pc:sldMk cId="43566507" sldId="298"/>
        </pc:sldMkLst>
        <pc:spChg chg="mod">
          <ac:chgData name="Valdir Miranda Pinto" userId="53b37b87f92a8dc6" providerId="LiveId" clId="{2465FFFA-87D3-4C90-89CD-8CD1AD0D889A}" dt="2025-02-21T21:42:11.869" v="523"/>
          <ac:spMkLst>
            <pc:docMk/>
            <pc:sldMk cId="43566507" sldId="298"/>
            <ac:spMk id="2" creationId="{00000000-0000-0000-0000-000000000000}"/>
          </ac:spMkLst>
        </pc:spChg>
        <pc:spChg chg="mod">
          <ac:chgData name="Valdir Miranda Pinto" userId="53b37b87f92a8dc6" providerId="LiveId" clId="{2465FFFA-87D3-4C90-89CD-8CD1AD0D889A}" dt="2025-02-21T21:25:03.995" v="393" actId="27636"/>
          <ac:spMkLst>
            <pc:docMk/>
            <pc:sldMk cId="43566507" sldId="298"/>
            <ac:spMk id="3" creationId="{00000000-0000-0000-0000-000000000000}"/>
          </ac:spMkLst>
        </pc:spChg>
      </pc:sldChg>
      <pc:sldChg chg="add del setBg">
        <pc:chgData name="Valdir Miranda Pinto" userId="53b37b87f92a8dc6" providerId="LiveId" clId="{2465FFFA-87D3-4C90-89CD-8CD1AD0D889A}" dt="2025-02-21T21:36:27.581" v="407" actId="47"/>
        <pc:sldMkLst>
          <pc:docMk/>
          <pc:sldMk cId="2847045421" sldId="302"/>
        </pc:sldMkLst>
      </pc:sldChg>
      <pc:sldChg chg="modSp mod">
        <pc:chgData name="Valdir Miranda Pinto" userId="53b37b87f92a8dc6" providerId="LiveId" clId="{2465FFFA-87D3-4C90-89CD-8CD1AD0D889A}" dt="2025-02-23T19:41:39.050" v="2007" actId="113"/>
        <pc:sldMkLst>
          <pc:docMk/>
          <pc:sldMk cId="1124397060" sldId="303"/>
        </pc:sldMkLst>
        <pc:spChg chg="mod">
          <ac:chgData name="Valdir Miranda Pinto" userId="53b37b87f92a8dc6" providerId="LiveId" clId="{2465FFFA-87D3-4C90-89CD-8CD1AD0D889A}" dt="2025-02-23T19:41:39.050" v="2007" actId="113"/>
          <ac:spMkLst>
            <pc:docMk/>
            <pc:sldMk cId="1124397060" sldId="303"/>
            <ac:spMk id="3" creationId="{00000000-0000-0000-0000-000000000000}"/>
          </ac:spMkLst>
        </pc:spChg>
      </pc:sldChg>
      <pc:sldChg chg="modSp mod">
        <pc:chgData name="Valdir Miranda Pinto" userId="53b37b87f92a8dc6" providerId="LiveId" clId="{2465FFFA-87D3-4C90-89CD-8CD1AD0D889A}" dt="2025-02-21T21:44:31.619" v="529"/>
        <pc:sldMkLst>
          <pc:docMk/>
          <pc:sldMk cId="2673908878" sldId="311"/>
        </pc:sldMkLst>
        <pc:spChg chg="mod">
          <ac:chgData name="Valdir Miranda Pinto" userId="53b37b87f92a8dc6" providerId="LiveId" clId="{2465FFFA-87D3-4C90-89CD-8CD1AD0D889A}" dt="2025-02-21T21:44:31.619" v="529"/>
          <ac:spMkLst>
            <pc:docMk/>
            <pc:sldMk cId="2673908878" sldId="311"/>
            <ac:spMk id="2" creationId="{00000000-0000-0000-0000-000000000000}"/>
          </ac:spMkLst>
        </pc:spChg>
      </pc:sldChg>
      <pc:sldChg chg="modSp mod">
        <pc:chgData name="Valdir Miranda Pinto" userId="53b37b87f92a8dc6" providerId="LiveId" clId="{2465FFFA-87D3-4C90-89CD-8CD1AD0D889A}" dt="2025-02-21T21:44:48.669" v="530"/>
        <pc:sldMkLst>
          <pc:docMk/>
          <pc:sldMk cId="868964581" sldId="312"/>
        </pc:sldMkLst>
        <pc:spChg chg="mod">
          <ac:chgData name="Valdir Miranda Pinto" userId="53b37b87f92a8dc6" providerId="LiveId" clId="{2465FFFA-87D3-4C90-89CD-8CD1AD0D889A}" dt="2025-02-21T21:44:48.669" v="530"/>
          <ac:spMkLst>
            <pc:docMk/>
            <pc:sldMk cId="868964581" sldId="312"/>
            <ac:spMk id="2" creationId="{00000000-0000-0000-0000-000000000000}"/>
          </ac:spMkLst>
        </pc:spChg>
      </pc:sldChg>
      <pc:sldChg chg="modSp mod">
        <pc:chgData name="Valdir Miranda Pinto" userId="53b37b87f92a8dc6" providerId="LiveId" clId="{2465FFFA-87D3-4C90-89CD-8CD1AD0D889A}" dt="2025-02-21T21:45:01.895" v="531"/>
        <pc:sldMkLst>
          <pc:docMk/>
          <pc:sldMk cId="3296312056" sldId="313"/>
        </pc:sldMkLst>
        <pc:spChg chg="mod">
          <ac:chgData name="Valdir Miranda Pinto" userId="53b37b87f92a8dc6" providerId="LiveId" clId="{2465FFFA-87D3-4C90-89CD-8CD1AD0D889A}" dt="2025-02-21T21:45:01.895" v="531"/>
          <ac:spMkLst>
            <pc:docMk/>
            <pc:sldMk cId="3296312056" sldId="313"/>
            <ac:spMk id="2" creationId="{00000000-0000-0000-0000-000000000000}"/>
          </ac:spMkLst>
        </pc:spChg>
      </pc:sldChg>
      <pc:sldChg chg="modSp mod">
        <pc:chgData name="Valdir Miranda Pinto" userId="53b37b87f92a8dc6" providerId="LiveId" clId="{2465FFFA-87D3-4C90-89CD-8CD1AD0D889A}" dt="2025-02-21T21:45:15.448" v="532"/>
        <pc:sldMkLst>
          <pc:docMk/>
          <pc:sldMk cId="3304959682" sldId="314"/>
        </pc:sldMkLst>
        <pc:spChg chg="mod">
          <ac:chgData name="Valdir Miranda Pinto" userId="53b37b87f92a8dc6" providerId="LiveId" clId="{2465FFFA-87D3-4C90-89CD-8CD1AD0D889A}" dt="2025-02-21T21:45:15.448" v="532"/>
          <ac:spMkLst>
            <pc:docMk/>
            <pc:sldMk cId="3304959682" sldId="314"/>
            <ac:spMk id="2" creationId="{00000000-0000-0000-0000-000000000000}"/>
          </ac:spMkLst>
        </pc:spChg>
      </pc:sldChg>
      <pc:sldChg chg="modSp mod">
        <pc:chgData name="Valdir Miranda Pinto" userId="53b37b87f92a8dc6" providerId="LiveId" clId="{2465FFFA-87D3-4C90-89CD-8CD1AD0D889A}" dt="2025-02-22T19:41:23.154" v="1105" actId="20577"/>
        <pc:sldMkLst>
          <pc:docMk/>
          <pc:sldMk cId="2795104099" sldId="315"/>
        </pc:sldMkLst>
        <pc:spChg chg="mod">
          <ac:chgData name="Valdir Miranda Pinto" userId="53b37b87f92a8dc6" providerId="LiveId" clId="{2465FFFA-87D3-4C90-89CD-8CD1AD0D889A}" dt="2025-02-21T21:45:42.341" v="533"/>
          <ac:spMkLst>
            <pc:docMk/>
            <pc:sldMk cId="2795104099" sldId="315"/>
            <ac:spMk id="2" creationId="{00000000-0000-0000-0000-000000000000}"/>
          </ac:spMkLst>
        </pc:spChg>
        <pc:spChg chg="mod">
          <ac:chgData name="Valdir Miranda Pinto" userId="53b37b87f92a8dc6" providerId="LiveId" clId="{2465FFFA-87D3-4C90-89CD-8CD1AD0D889A}" dt="2025-02-22T19:41:23.154" v="1105" actId="20577"/>
          <ac:spMkLst>
            <pc:docMk/>
            <pc:sldMk cId="2795104099" sldId="315"/>
            <ac:spMk id="3" creationId="{00000000-0000-0000-0000-000000000000}"/>
          </ac:spMkLst>
        </pc:spChg>
      </pc:sldChg>
      <pc:sldChg chg="modSp mod">
        <pc:chgData name="Valdir Miranda Pinto" userId="53b37b87f92a8dc6" providerId="LiveId" clId="{2465FFFA-87D3-4C90-89CD-8CD1AD0D889A}" dt="2025-02-22T19:41:13.093" v="1074" actId="6549"/>
        <pc:sldMkLst>
          <pc:docMk/>
          <pc:sldMk cId="1763108591" sldId="316"/>
        </pc:sldMkLst>
        <pc:spChg chg="mod">
          <ac:chgData name="Valdir Miranda Pinto" userId="53b37b87f92a8dc6" providerId="LiveId" clId="{2465FFFA-87D3-4C90-89CD-8CD1AD0D889A}" dt="2025-02-21T21:46:07.135" v="534"/>
          <ac:spMkLst>
            <pc:docMk/>
            <pc:sldMk cId="1763108591" sldId="316"/>
            <ac:spMk id="2" creationId="{00000000-0000-0000-0000-000000000000}"/>
          </ac:spMkLst>
        </pc:spChg>
        <pc:spChg chg="mod">
          <ac:chgData name="Valdir Miranda Pinto" userId="53b37b87f92a8dc6" providerId="LiveId" clId="{2465FFFA-87D3-4C90-89CD-8CD1AD0D889A}" dt="2025-02-22T19:41:13.093" v="1074" actId="6549"/>
          <ac:spMkLst>
            <pc:docMk/>
            <pc:sldMk cId="1763108591" sldId="316"/>
            <ac:spMk id="3" creationId="{00000000-0000-0000-0000-000000000000}"/>
          </ac:spMkLst>
        </pc:spChg>
      </pc:sldChg>
      <pc:sldChg chg="modSp mod">
        <pc:chgData name="Valdir Miranda Pinto" userId="53b37b87f92a8dc6" providerId="LiveId" clId="{2465FFFA-87D3-4C90-89CD-8CD1AD0D889A}" dt="2025-02-22T19:40:57.588" v="1045" actId="6549"/>
        <pc:sldMkLst>
          <pc:docMk/>
          <pc:sldMk cId="2130429090" sldId="317"/>
        </pc:sldMkLst>
        <pc:spChg chg="mod">
          <ac:chgData name="Valdir Miranda Pinto" userId="53b37b87f92a8dc6" providerId="LiveId" clId="{2465FFFA-87D3-4C90-89CD-8CD1AD0D889A}" dt="2025-02-21T21:46:34.169" v="535"/>
          <ac:spMkLst>
            <pc:docMk/>
            <pc:sldMk cId="2130429090" sldId="317"/>
            <ac:spMk id="2" creationId="{00000000-0000-0000-0000-000000000000}"/>
          </ac:spMkLst>
        </pc:spChg>
        <pc:spChg chg="mod">
          <ac:chgData name="Valdir Miranda Pinto" userId="53b37b87f92a8dc6" providerId="LiveId" clId="{2465FFFA-87D3-4C90-89CD-8CD1AD0D889A}" dt="2025-02-22T19:40:57.588" v="1045" actId="6549"/>
          <ac:spMkLst>
            <pc:docMk/>
            <pc:sldMk cId="2130429090" sldId="317"/>
            <ac:spMk id="3" creationId="{00000000-0000-0000-0000-000000000000}"/>
          </ac:spMkLst>
        </pc:spChg>
      </pc:sldChg>
      <pc:sldChg chg="modSp mod">
        <pc:chgData name="Valdir Miranda Pinto" userId="53b37b87f92a8dc6" providerId="LiveId" clId="{2465FFFA-87D3-4C90-89CD-8CD1AD0D889A}" dt="2025-02-22T19:40:45.424" v="1016" actId="6549"/>
        <pc:sldMkLst>
          <pc:docMk/>
          <pc:sldMk cId="403008061" sldId="318"/>
        </pc:sldMkLst>
        <pc:spChg chg="mod">
          <ac:chgData name="Valdir Miranda Pinto" userId="53b37b87f92a8dc6" providerId="LiveId" clId="{2465FFFA-87D3-4C90-89CD-8CD1AD0D889A}" dt="2025-02-21T21:46:48.914" v="536"/>
          <ac:spMkLst>
            <pc:docMk/>
            <pc:sldMk cId="403008061" sldId="318"/>
            <ac:spMk id="2" creationId="{00000000-0000-0000-0000-000000000000}"/>
          </ac:spMkLst>
        </pc:spChg>
        <pc:spChg chg="mod">
          <ac:chgData name="Valdir Miranda Pinto" userId="53b37b87f92a8dc6" providerId="LiveId" clId="{2465FFFA-87D3-4C90-89CD-8CD1AD0D889A}" dt="2025-02-22T19:40:45.424" v="1016" actId="6549"/>
          <ac:spMkLst>
            <pc:docMk/>
            <pc:sldMk cId="403008061" sldId="318"/>
            <ac:spMk id="3" creationId="{00000000-0000-0000-0000-000000000000}"/>
          </ac:spMkLst>
        </pc:spChg>
      </pc:sldChg>
      <pc:sldChg chg="modSp mod">
        <pc:chgData name="Valdir Miranda Pinto" userId="53b37b87f92a8dc6" providerId="LiveId" clId="{2465FFFA-87D3-4C90-89CD-8CD1AD0D889A}" dt="2025-02-22T18:50:38.616" v="947" actId="14100"/>
        <pc:sldMkLst>
          <pc:docMk/>
          <pc:sldMk cId="3768099981" sldId="319"/>
        </pc:sldMkLst>
        <pc:spChg chg="mod">
          <ac:chgData name="Valdir Miranda Pinto" userId="53b37b87f92a8dc6" providerId="LiveId" clId="{2465FFFA-87D3-4C90-89CD-8CD1AD0D889A}" dt="2025-02-21T21:47:09.429" v="537"/>
          <ac:spMkLst>
            <pc:docMk/>
            <pc:sldMk cId="3768099981" sldId="319"/>
            <ac:spMk id="2" creationId="{00000000-0000-0000-0000-000000000000}"/>
          </ac:spMkLst>
        </pc:spChg>
        <pc:spChg chg="mod">
          <ac:chgData name="Valdir Miranda Pinto" userId="53b37b87f92a8dc6" providerId="LiveId" clId="{2465FFFA-87D3-4C90-89CD-8CD1AD0D889A}" dt="2025-02-22T18:50:38.616" v="947" actId="14100"/>
          <ac:spMkLst>
            <pc:docMk/>
            <pc:sldMk cId="3768099981" sldId="319"/>
            <ac:spMk id="3" creationId="{00000000-0000-0000-0000-000000000000}"/>
          </ac:spMkLst>
        </pc:spChg>
      </pc:sldChg>
      <pc:sldChg chg="modSp mod">
        <pc:chgData name="Valdir Miranda Pinto" userId="53b37b87f92a8dc6" providerId="LiveId" clId="{2465FFFA-87D3-4C90-89CD-8CD1AD0D889A}" dt="2025-02-24T11:56:28.869" v="2475" actId="6549"/>
        <pc:sldMkLst>
          <pc:docMk/>
          <pc:sldMk cId="1125181093" sldId="320"/>
        </pc:sldMkLst>
        <pc:spChg chg="mod">
          <ac:chgData name="Valdir Miranda Pinto" userId="53b37b87f92a8dc6" providerId="LiveId" clId="{2465FFFA-87D3-4C90-89CD-8CD1AD0D889A}" dt="2025-02-21T21:51:20.334" v="612"/>
          <ac:spMkLst>
            <pc:docMk/>
            <pc:sldMk cId="1125181093" sldId="320"/>
            <ac:spMk id="2" creationId="{00000000-0000-0000-0000-000000000000}"/>
          </ac:spMkLst>
        </pc:spChg>
        <pc:spChg chg="mod">
          <ac:chgData name="Valdir Miranda Pinto" userId="53b37b87f92a8dc6" providerId="LiveId" clId="{2465FFFA-87D3-4C90-89CD-8CD1AD0D889A}" dt="2025-02-24T11:56:28.869" v="2475" actId="6549"/>
          <ac:spMkLst>
            <pc:docMk/>
            <pc:sldMk cId="1125181093" sldId="320"/>
            <ac:spMk id="3" creationId="{00000000-0000-0000-0000-000000000000}"/>
          </ac:spMkLst>
        </pc:spChg>
      </pc:sldChg>
      <pc:sldChg chg="modSp mod">
        <pc:chgData name="Valdir Miranda Pinto" userId="53b37b87f92a8dc6" providerId="LiveId" clId="{2465FFFA-87D3-4C90-89CD-8CD1AD0D889A}" dt="2025-02-24T11:55:10.628" v="2449" actId="20577"/>
        <pc:sldMkLst>
          <pc:docMk/>
          <pc:sldMk cId="365234869" sldId="321"/>
        </pc:sldMkLst>
        <pc:spChg chg="mod">
          <ac:chgData name="Valdir Miranda Pinto" userId="53b37b87f92a8dc6" providerId="LiveId" clId="{2465FFFA-87D3-4C90-89CD-8CD1AD0D889A}" dt="2025-02-24T11:55:10.628" v="2449" actId="20577"/>
          <ac:spMkLst>
            <pc:docMk/>
            <pc:sldMk cId="365234869" sldId="321"/>
            <ac:spMk id="3" creationId="{00000000-0000-0000-0000-000000000000}"/>
          </ac:spMkLst>
        </pc:spChg>
        <pc:spChg chg="mod">
          <ac:chgData name="Valdir Miranda Pinto" userId="53b37b87f92a8dc6" providerId="LiveId" clId="{2465FFFA-87D3-4C90-89CD-8CD1AD0D889A}" dt="2025-02-21T21:50:12.173" v="574"/>
          <ac:spMkLst>
            <pc:docMk/>
            <pc:sldMk cId="365234869" sldId="321"/>
            <ac:spMk id="6" creationId="{00000000-0000-0000-0000-000000000000}"/>
          </ac:spMkLst>
        </pc:spChg>
      </pc:sldChg>
      <pc:sldChg chg="modSp mod">
        <pc:chgData name="Valdir Miranda Pinto" userId="53b37b87f92a8dc6" providerId="LiveId" clId="{2465FFFA-87D3-4C90-89CD-8CD1AD0D889A}" dt="2025-02-24T11:50:55.247" v="2426" actId="14100"/>
        <pc:sldMkLst>
          <pc:docMk/>
          <pc:sldMk cId="3662624793" sldId="322"/>
        </pc:sldMkLst>
        <pc:spChg chg="mod">
          <ac:chgData name="Valdir Miranda Pinto" userId="53b37b87f92a8dc6" providerId="LiveId" clId="{2465FFFA-87D3-4C90-89CD-8CD1AD0D889A}" dt="2025-02-24T11:50:55.247" v="2426" actId="14100"/>
          <ac:spMkLst>
            <pc:docMk/>
            <pc:sldMk cId="3662624793" sldId="322"/>
            <ac:spMk id="3" creationId="{00000000-0000-0000-0000-000000000000}"/>
          </ac:spMkLst>
        </pc:spChg>
        <pc:spChg chg="mod">
          <ac:chgData name="Valdir Miranda Pinto" userId="53b37b87f92a8dc6" providerId="LiveId" clId="{2465FFFA-87D3-4C90-89CD-8CD1AD0D889A}" dt="2025-02-21T21:49:37.792" v="540"/>
          <ac:spMkLst>
            <pc:docMk/>
            <pc:sldMk cId="3662624793" sldId="322"/>
            <ac:spMk id="6" creationId="{00000000-0000-0000-0000-000000000000}"/>
          </ac:spMkLst>
        </pc:spChg>
      </pc:sldChg>
      <pc:sldChg chg="modSp mod">
        <pc:chgData name="Valdir Miranda Pinto" userId="53b37b87f92a8dc6" providerId="LiveId" clId="{2465FFFA-87D3-4C90-89CD-8CD1AD0D889A}" dt="2025-02-24T11:50:14.711" v="2424" actId="6549"/>
        <pc:sldMkLst>
          <pc:docMk/>
          <pc:sldMk cId="1818248851" sldId="323"/>
        </pc:sldMkLst>
        <pc:spChg chg="mod">
          <ac:chgData name="Valdir Miranda Pinto" userId="53b37b87f92a8dc6" providerId="LiveId" clId="{2465FFFA-87D3-4C90-89CD-8CD1AD0D889A}" dt="2025-02-21T21:48:10.601" v="539"/>
          <ac:spMkLst>
            <pc:docMk/>
            <pc:sldMk cId="1818248851" sldId="323"/>
            <ac:spMk id="2" creationId="{00000000-0000-0000-0000-000000000000}"/>
          </ac:spMkLst>
        </pc:spChg>
        <pc:spChg chg="mod">
          <ac:chgData name="Valdir Miranda Pinto" userId="53b37b87f92a8dc6" providerId="LiveId" clId="{2465FFFA-87D3-4C90-89CD-8CD1AD0D889A}" dt="2025-02-24T11:50:14.711" v="2424" actId="6549"/>
          <ac:spMkLst>
            <pc:docMk/>
            <pc:sldMk cId="1818248851" sldId="323"/>
            <ac:spMk id="3" creationId="{00000000-0000-0000-0000-000000000000}"/>
          </ac:spMkLst>
        </pc:spChg>
      </pc:sldChg>
      <pc:sldChg chg="modSp mod">
        <pc:chgData name="Valdir Miranda Pinto" userId="53b37b87f92a8dc6" providerId="LiveId" clId="{2465FFFA-87D3-4C90-89CD-8CD1AD0D889A}" dt="2025-02-22T18:49:56.668" v="904" actId="6549"/>
        <pc:sldMkLst>
          <pc:docMk/>
          <pc:sldMk cId="3929162132" sldId="324"/>
        </pc:sldMkLst>
        <pc:spChg chg="mod">
          <ac:chgData name="Valdir Miranda Pinto" userId="53b37b87f92a8dc6" providerId="LiveId" clId="{2465FFFA-87D3-4C90-89CD-8CD1AD0D889A}" dt="2025-02-21T21:47:27.055" v="538"/>
          <ac:spMkLst>
            <pc:docMk/>
            <pc:sldMk cId="3929162132" sldId="324"/>
            <ac:spMk id="2" creationId="{00000000-0000-0000-0000-000000000000}"/>
          </ac:spMkLst>
        </pc:spChg>
        <pc:spChg chg="mod">
          <ac:chgData name="Valdir Miranda Pinto" userId="53b37b87f92a8dc6" providerId="LiveId" clId="{2465FFFA-87D3-4C90-89CD-8CD1AD0D889A}" dt="2025-02-22T18:49:56.668" v="904" actId="6549"/>
          <ac:spMkLst>
            <pc:docMk/>
            <pc:sldMk cId="3929162132" sldId="324"/>
            <ac:spMk id="3" creationId="{00000000-0000-0000-0000-000000000000}"/>
          </ac:spMkLst>
        </pc:spChg>
      </pc:sldChg>
      <pc:sldChg chg="modSp mod">
        <pc:chgData name="Valdir Miranda Pinto" userId="53b37b87f92a8dc6" providerId="LiveId" clId="{2465FFFA-87D3-4C90-89CD-8CD1AD0D889A}" dt="2025-02-21T21:52:21.508" v="679" actId="6549"/>
        <pc:sldMkLst>
          <pc:docMk/>
          <pc:sldMk cId="1788446748" sldId="325"/>
        </pc:sldMkLst>
        <pc:spChg chg="mod">
          <ac:chgData name="Valdir Miranda Pinto" userId="53b37b87f92a8dc6" providerId="LiveId" clId="{2465FFFA-87D3-4C90-89CD-8CD1AD0D889A}" dt="2025-02-21T21:52:21.508" v="679" actId="6549"/>
          <ac:spMkLst>
            <pc:docMk/>
            <pc:sldMk cId="1788446748" sldId="325"/>
            <ac:spMk id="3" creationId="{00000000-0000-0000-0000-000000000000}"/>
          </ac:spMkLst>
        </pc:spChg>
        <pc:spChg chg="mod">
          <ac:chgData name="Valdir Miranda Pinto" userId="53b37b87f92a8dc6" providerId="LiveId" clId="{2465FFFA-87D3-4C90-89CD-8CD1AD0D889A}" dt="2025-02-21T21:52:14.541" v="646"/>
          <ac:spMkLst>
            <pc:docMk/>
            <pc:sldMk cId="1788446748" sldId="325"/>
            <ac:spMk id="6" creationId="{00000000-0000-0000-0000-000000000000}"/>
          </ac:spMkLst>
        </pc:spChg>
      </pc:sldChg>
      <pc:sldChg chg="modSp mod">
        <pc:chgData name="Valdir Miranda Pinto" userId="53b37b87f92a8dc6" providerId="LiveId" clId="{2465FFFA-87D3-4C90-89CD-8CD1AD0D889A}" dt="2025-02-21T21:53:21.855" v="719"/>
        <pc:sldMkLst>
          <pc:docMk/>
          <pc:sldMk cId="1274219149" sldId="328"/>
        </pc:sldMkLst>
        <pc:spChg chg="mod">
          <ac:chgData name="Valdir Miranda Pinto" userId="53b37b87f92a8dc6" providerId="LiveId" clId="{2465FFFA-87D3-4C90-89CD-8CD1AD0D889A}" dt="2025-02-21T21:53:21.855" v="719"/>
          <ac:spMkLst>
            <pc:docMk/>
            <pc:sldMk cId="1274219149" sldId="328"/>
            <ac:spMk id="2" creationId="{00000000-0000-0000-0000-000000000000}"/>
          </ac:spMkLst>
        </pc:spChg>
        <pc:spChg chg="mod">
          <ac:chgData name="Valdir Miranda Pinto" userId="53b37b87f92a8dc6" providerId="LiveId" clId="{2465FFFA-87D3-4C90-89CD-8CD1AD0D889A}" dt="2025-02-21T21:53:04.830" v="718" actId="6549"/>
          <ac:spMkLst>
            <pc:docMk/>
            <pc:sldMk cId="1274219149" sldId="328"/>
            <ac:spMk id="3" creationId="{00000000-0000-0000-0000-000000000000}"/>
          </ac:spMkLst>
        </pc:spChg>
      </pc:sldChg>
      <pc:sldChg chg="modSp mod">
        <pc:chgData name="Valdir Miranda Pinto" userId="53b37b87f92a8dc6" providerId="LiveId" clId="{2465FFFA-87D3-4C90-89CD-8CD1AD0D889A}" dt="2025-02-21T21:56:05.439" v="857"/>
        <pc:sldMkLst>
          <pc:docMk/>
          <pc:sldMk cId="3391576727" sldId="335"/>
        </pc:sldMkLst>
        <pc:spChg chg="mod">
          <ac:chgData name="Valdir Miranda Pinto" userId="53b37b87f92a8dc6" providerId="LiveId" clId="{2465FFFA-87D3-4C90-89CD-8CD1AD0D889A}" dt="2025-02-21T21:55:47.718" v="856" actId="6549"/>
          <ac:spMkLst>
            <pc:docMk/>
            <pc:sldMk cId="3391576727" sldId="335"/>
            <ac:spMk id="3" creationId="{00000000-0000-0000-0000-000000000000}"/>
          </ac:spMkLst>
        </pc:spChg>
        <pc:spChg chg="mod">
          <ac:chgData name="Valdir Miranda Pinto" userId="53b37b87f92a8dc6" providerId="LiveId" clId="{2465FFFA-87D3-4C90-89CD-8CD1AD0D889A}" dt="2025-02-21T21:56:05.439" v="857"/>
          <ac:spMkLst>
            <pc:docMk/>
            <pc:sldMk cId="3391576727" sldId="335"/>
            <ac:spMk id="6" creationId="{00000000-0000-0000-0000-000000000000}"/>
          </ac:spMkLst>
        </pc:spChg>
      </pc:sldChg>
      <pc:sldChg chg="modSp mod">
        <pc:chgData name="Valdir Miranda Pinto" userId="53b37b87f92a8dc6" providerId="LiveId" clId="{2465FFFA-87D3-4C90-89CD-8CD1AD0D889A}" dt="2025-02-21T21:55:27.723" v="822" actId="6549"/>
        <pc:sldMkLst>
          <pc:docMk/>
          <pc:sldMk cId="3931956365" sldId="336"/>
        </pc:sldMkLst>
        <pc:spChg chg="mod">
          <ac:chgData name="Valdir Miranda Pinto" userId="53b37b87f92a8dc6" providerId="LiveId" clId="{2465FFFA-87D3-4C90-89CD-8CD1AD0D889A}" dt="2025-02-21T21:55:27.723" v="822" actId="6549"/>
          <ac:spMkLst>
            <pc:docMk/>
            <pc:sldMk cId="3931956365" sldId="336"/>
            <ac:spMk id="3" creationId="{00000000-0000-0000-0000-000000000000}"/>
          </ac:spMkLst>
        </pc:spChg>
        <pc:spChg chg="mod">
          <ac:chgData name="Valdir Miranda Pinto" userId="53b37b87f92a8dc6" providerId="LiveId" clId="{2465FFFA-87D3-4C90-89CD-8CD1AD0D889A}" dt="2025-02-21T21:55:20.203" v="789"/>
          <ac:spMkLst>
            <pc:docMk/>
            <pc:sldMk cId="3931956365" sldId="336"/>
            <ac:spMk id="6" creationId="{00000000-0000-0000-0000-000000000000}"/>
          </ac:spMkLst>
        </pc:spChg>
      </pc:sldChg>
      <pc:sldChg chg="modSp mod">
        <pc:chgData name="Valdir Miranda Pinto" userId="53b37b87f92a8dc6" providerId="LiveId" clId="{2465FFFA-87D3-4C90-89CD-8CD1AD0D889A}" dt="2025-02-21T21:54:59.218" v="788"/>
        <pc:sldMkLst>
          <pc:docMk/>
          <pc:sldMk cId="158324604" sldId="337"/>
        </pc:sldMkLst>
        <pc:spChg chg="mod">
          <ac:chgData name="Valdir Miranda Pinto" userId="53b37b87f92a8dc6" providerId="LiveId" clId="{2465FFFA-87D3-4C90-89CD-8CD1AD0D889A}" dt="2025-02-21T21:54:51.792" v="787" actId="6549"/>
          <ac:spMkLst>
            <pc:docMk/>
            <pc:sldMk cId="158324604" sldId="337"/>
            <ac:spMk id="3" creationId="{00000000-0000-0000-0000-000000000000}"/>
          </ac:spMkLst>
        </pc:spChg>
        <pc:spChg chg="mod">
          <ac:chgData name="Valdir Miranda Pinto" userId="53b37b87f92a8dc6" providerId="LiveId" clId="{2465FFFA-87D3-4C90-89CD-8CD1AD0D889A}" dt="2025-02-21T21:54:59.218" v="788"/>
          <ac:spMkLst>
            <pc:docMk/>
            <pc:sldMk cId="158324604" sldId="337"/>
            <ac:spMk id="6" creationId="{00000000-0000-0000-0000-000000000000}"/>
          </ac:spMkLst>
        </pc:spChg>
      </pc:sldChg>
      <pc:sldChg chg="modSp mod">
        <pc:chgData name="Valdir Miranda Pinto" userId="53b37b87f92a8dc6" providerId="LiveId" clId="{2465FFFA-87D3-4C90-89CD-8CD1AD0D889A}" dt="2025-02-21T21:54:32.285" v="753" actId="6549"/>
        <pc:sldMkLst>
          <pc:docMk/>
          <pc:sldMk cId="3174037149" sldId="338"/>
        </pc:sldMkLst>
        <pc:spChg chg="mod">
          <ac:chgData name="Valdir Miranda Pinto" userId="53b37b87f92a8dc6" providerId="LiveId" clId="{2465FFFA-87D3-4C90-89CD-8CD1AD0D889A}" dt="2025-02-21T21:54:24.606" v="720"/>
          <ac:spMkLst>
            <pc:docMk/>
            <pc:sldMk cId="3174037149" sldId="338"/>
            <ac:spMk id="2" creationId="{00000000-0000-0000-0000-000000000000}"/>
          </ac:spMkLst>
        </pc:spChg>
        <pc:spChg chg="mod">
          <ac:chgData name="Valdir Miranda Pinto" userId="53b37b87f92a8dc6" providerId="LiveId" clId="{2465FFFA-87D3-4C90-89CD-8CD1AD0D889A}" dt="2025-02-21T21:54:32.285" v="753" actId="6549"/>
          <ac:spMkLst>
            <pc:docMk/>
            <pc:sldMk cId="3174037149" sldId="338"/>
            <ac:spMk id="3" creationId="{00000000-0000-0000-0000-000000000000}"/>
          </ac:spMkLst>
        </pc:spChg>
      </pc:sldChg>
      <pc:sldChg chg="modSp del mod">
        <pc:chgData name="Valdir Miranda Pinto" userId="53b37b87f92a8dc6" providerId="LiveId" clId="{2465FFFA-87D3-4C90-89CD-8CD1AD0D889A}" dt="2025-02-24T14:00:06.883" v="3193" actId="47"/>
        <pc:sldMkLst>
          <pc:docMk/>
          <pc:sldMk cId="4193511756" sldId="363"/>
        </pc:sldMkLst>
      </pc:sldChg>
      <pc:sldChg chg="del">
        <pc:chgData name="Valdir Miranda Pinto" userId="53b37b87f92a8dc6" providerId="LiveId" clId="{2465FFFA-87D3-4C90-89CD-8CD1AD0D889A}" dt="2025-02-22T20:28:09.105" v="1988" actId="47"/>
        <pc:sldMkLst>
          <pc:docMk/>
          <pc:sldMk cId="1808551544" sldId="385"/>
        </pc:sldMkLst>
      </pc:sldChg>
      <pc:sldChg chg="del">
        <pc:chgData name="Valdir Miranda Pinto" userId="53b37b87f92a8dc6" providerId="LiveId" clId="{2465FFFA-87D3-4C90-89CD-8CD1AD0D889A}" dt="2025-02-21T21:56:51.341" v="860" actId="47"/>
        <pc:sldMkLst>
          <pc:docMk/>
          <pc:sldMk cId="2676803582" sldId="440"/>
        </pc:sldMkLst>
      </pc:sldChg>
      <pc:sldChg chg="modSp del mod">
        <pc:chgData name="Valdir Miranda Pinto" userId="53b37b87f92a8dc6" providerId="LiveId" clId="{2465FFFA-87D3-4C90-89CD-8CD1AD0D889A}" dt="2025-02-22T19:50:57.887" v="1107" actId="47"/>
        <pc:sldMkLst>
          <pc:docMk/>
          <pc:sldMk cId="2956933782" sldId="442"/>
        </pc:sldMkLst>
      </pc:sldChg>
      <pc:sldChg chg="del">
        <pc:chgData name="Valdir Miranda Pinto" userId="53b37b87f92a8dc6" providerId="LiveId" clId="{2465FFFA-87D3-4C90-89CD-8CD1AD0D889A}" dt="2025-02-22T19:51:15.053" v="1108" actId="47"/>
        <pc:sldMkLst>
          <pc:docMk/>
          <pc:sldMk cId="1391770222" sldId="443"/>
        </pc:sldMkLst>
      </pc:sldChg>
      <pc:sldChg chg="modSp del mod">
        <pc:chgData name="Valdir Miranda Pinto" userId="53b37b87f92a8dc6" providerId="LiveId" clId="{2465FFFA-87D3-4C90-89CD-8CD1AD0D889A}" dt="2025-02-21T21:56:39.386" v="859" actId="47"/>
        <pc:sldMkLst>
          <pc:docMk/>
          <pc:sldMk cId="1981486539" sldId="445"/>
        </pc:sldMkLst>
      </pc:sldChg>
      <pc:sldChg chg="modSp add del mod setBg">
        <pc:chgData name="Valdir Miranda Pinto" userId="53b37b87f92a8dc6" providerId="LiveId" clId="{2465FFFA-87D3-4C90-89CD-8CD1AD0D889A}" dt="2025-02-21T21:36:24.337" v="406" actId="47"/>
        <pc:sldMkLst>
          <pc:docMk/>
          <pc:sldMk cId="529245015" sldId="446"/>
        </pc:sldMkLst>
      </pc:sldChg>
      <pc:sldChg chg="del">
        <pc:chgData name="Valdir Miranda Pinto" userId="53b37b87f92a8dc6" providerId="LiveId" clId="{2465FFFA-87D3-4C90-89CD-8CD1AD0D889A}" dt="2025-02-22T19:52:58.595" v="1111" actId="47"/>
        <pc:sldMkLst>
          <pc:docMk/>
          <pc:sldMk cId="3402530482" sldId="447"/>
        </pc:sldMkLst>
      </pc:sldChg>
      <pc:sldChg chg="del">
        <pc:chgData name="Valdir Miranda Pinto" userId="53b37b87f92a8dc6" providerId="LiveId" clId="{2465FFFA-87D3-4C90-89CD-8CD1AD0D889A}" dt="2025-02-22T19:53:10.296" v="1112" actId="47"/>
        <pc:sldMkLst>
          <pc:docMk/>
          <pc:sldMk cId="2747236603" sldId="448"/>
        </pc:sldMkLst>
      </pc:sldChg>
      <pc:sldChg chg="del">
        <pc:chgData name="Valdir Miranda Pinto" userId="53b37b87f92a8dc6" providerId="LiveId" clId="{2465FFFA-87D3-4C90-89CD-8CD1AD0D889A}" dt="2025-02-22T19:53:30.470" v="1115" actId="47"/>
        <pc:sldMkLst>
          <pc:docMk/>
          <pc:sldMk cId="383107536" sldId="449"/>
        </pc:sldMkLst>
      </pc:sldChg>
      <pc:sldChg chg="del">
        <pc:chgData name="Valdir Miranda Pinto" userId="53b37b87f92a8dc6" providerId="LiveId" clId="{2465FFFA-87D3-4C90-89CD-8CD1AD0D889A}" dt="2025-02-22T19:53:58.985" v="1118" actId="47"/>
        <pc:sldMkLst>
          <pc:docMk/>
          <pc:sldMk cId="2143093503" sldId="450"/>
        </pc:sldMkLst>
      </pc:sldChg>
      <pc:sldChg chg="del">
        <pc:chgData name="Valdir Miranda Pinto" userId="53b37b87f92a8dc6" providerId="LiveId" clId="{2465FFFA-87D3-4C90-89CD-8CD1AD0D889A}" dt="2025-02-22T19:52:13.545" v="1109" actId="47"/>
        <pc:sldMkLst>
          <pc:docMk/>
          <pc:sldMk cId="2565030928" sldId="453"/>
        </pc:sldMkLst>
      </pc:sldChg>
      <pc:sldChg chg="del">
        <pc:chgData name="Valdir Miranda Pinto" userId="53b37b87f92a8dc6" providerId="LiveId" clId="{2465FFFA-87D3-4C90-89CD-8CD1AD0D889A}" dt="2025-02-22T19:52:25.803" v="1110" actId="47"/>
        <pc:sldMkLst>
          <pc:docMk/>
          <pc:sldMk cId="3168547004" sldId="454"/>
        </pc:sldMkLst>
      </pc:sldChg>
      <pc:sldChg chg="del">
        <pc:chgData name="Valdir Miranda Pinto" userId="53b37b87f92a8dc6" providerId="LiveId" clId="{2465FFFA-87D3-4C90-89CD-8CD1AD0D889A}" dt="2025-02-22T19:53:15.179" v="1113" actId="47"/>
        <pc:sldMkLst>
          <pc:docMk/>
          <pc:sldMk cId="131395855" sldId="457"/>
        </pc:sldMkLst>
      </pc:sldChg>
      <pc:sldChg chg="del">
        <pc:chgData name="Valdir Miranda Pinto" userId="53b37b87f92a8dc6" providerId="LiveId" clId="{2465FFFA-87D3-4C90-89CD-8CD1AD0D889A}" dt="2025-02-22T19:53:18.493" v="1114" actId="47"/>
        <pc:sldMkLst>
          <pc:docMk/>
          <pc:sldMk cId="2448921115" sldId="458"/>
        </pc:sldMkLst>
      </pc:sldChg>
      <pc:sldChg chg="del">
        <pc:chgData name="Valdir Miranda Pinto" userId="53b37b87f92a8dc6" providerId="LiveId" clId="{2465FFFA-87D3-4C90-89CD-8CD1AD0D889A}" dt="2025-02-22T19:53:48.113" v="1116" actId="47"/>
        <pc:sldMkLst>
          <pc:docMk/>
          <pc:sldMk cId="2228877444" sldId="459"/>
        </pc:sldMkLst>
      </pc:sldChg>
      <pc:sldChg chg="del">
        <pc:chgData name="Valdir Miranda Pinto" userId="53b37b87f92a8dc6" providerId="LiveId" clId="{2465FFFA-87D3-4C90-89CD-8CD1AD0D889A}" dt="2025-02-22T19:53:52.290" v="1117" actId="47"/>
        <pc:sldMkLst>
          <pc:docMk/>
          <pc:sldMk cId="1781639690" sldId="460"/>
        </pc:sldMkLst>
      </pc:sldChg>
      <pc:sldChg chg="modSp mod">
        <pc:chgData name="Valdir Miranda Pinto" userId="53b37b87f92a8dc6" providerId="LiveId" clId="{2465FFFA-87D3-4C90-89CD-8CD1AD0D889A}" dt="2025-02-23T19:41:02.875" v="2002" actId="113"/>
        <pc:sldMkLst>
          <pc:docMk/>
          <pc:sldMk cId="2401698654" sldId="467"/>
        </pc:sldMkLst>
        <pc:spChg chg="mod">
          <ac:chgData name="Valdir Miranda Pinto" userId="53b37b87f92a8dc6" providerId="LiveId" clId="{2465FFFA-87D3-4C90-89CD-8CD1AD0D889A}" dt="2025-02-23T19:41:02.875" v="2002" actId="113"/>
          <ac:spMkLst>
            <pc:docMk/>
            <pc:sldMk cId="2401698654" sldId="467"/>
            <ac:spMk id="3" creationId="{D04F11D3-95B0-14FB-3B08-2B8BBA6FA976}"/>
          </ac:spMkLst>
        </pc:spChg>
      </pc:sldChg>
      <pc:sldChg chg="modSp add mod">
        <pc:chgData name="Valdir Miranda Pinto" userId="53b37b87f92a8dc6" providerId="LiveId" clId="{2465FFFA-87D3-4C90-89CD-8CD1AD0D889A}" dt="2025-02-21T12:46:36.051" v="230" actId="20577"/>
        <pc:sldMkLst>
          <pc:docMk/>
          <pc:sldMk cId="2061692109" sldId="470"/>
        </pc:sldMkLst>
        <pc:spChg chg="mod">
          <ac:chgData name="Valdir Miranda Pinto" userId="53b37b87f92a8dc6" providerId="LiveId" clId="{2465FFFA-87D3-4C90-89CD-8CD1AD0D889A}" dt="2025-02-21T12:46:36.051" v="230" actId="20577"/>
          <ac:spMkLst>
            <pc:docMk/>
            <pc:sldMk cId="2061692109" sldId="470"/>
            <ac:spMk id="3" creationId="{9AA76217-F1BC-6E1B-52C0-9FDE66E2CEE0}"/>
          </ac:spMkLst>
        </pc:spChg>
      </pc:sldChg>
      <pc:sldChg chg="addSp modSp add mod">
        <pc:chgData name="Valdir Miranda Pinto" userId="53b37b87f92a8dc6" providerId="LiveId" clId="{2465FFFA-87D3-4C90-89CD-8CD1AD0D889A}" dt="2025-02-24T12:38:51.946" v="2965" actId="14100"/>
        <pc:sldMkLst>
          <pc:docMk/>
          <pc:sldMk cId="4122968892" sldId="471"/>
        </pc:sldMkLst>
        <pc:spChg chg="mod">
          <ac:chgData name="Valdir Miranda Pinto" userId="53b37b87f92a8dc6" providerId="LiveId" clId="{2465FFFA-87D3-4C90-89CD-8CD1AD0D889A}" dt="2025-02-21T19:39:27.280" v="288" actId="14100"/>
          <ac:spMkLst>
            <pc:docMk/>
            <pc:sldMk cId="4122968892" sldId="471"/>
            <ac:spMk id="2" creationId="{9B0567BC-36B7-EC6F-0904-37987307765C}"/>
          </ac:spMkLst>
        </pc:spChg>
        <pc:spChg chg="mod">
          <ac:chgData name="Valdir Miranda Pinto" userId="53b37b87f92a8dc6" providerId="LiveId" clId="{2465FFFA-87D3-4C90-89CD-8CD1AD0D889A}" dt="2025-02-24T12:16:08.627" v="2667" actId="14100"/>
          <ac:spMkLst>
            <pc:docMk/>
            <pc:sldMk cId="4122968892" sldId="471"/>
            <ac:spMk id="3" creationId="{64099240-0665-6A55-27D8-7D2426768B6F}"/>
          </ac:spMkLst>
        </pc:spChg>
        <pc:spChg chg="mod">
          <ac:chgData name="Valdir Miranda Pinto" userId="53b37b87f92a8dc6" providerId="LiveId" clId="{2465FFFA-87D3-4C90-89CD-8CD1AD0D889A}" dt="2025-02-21T21:52:42.022" v="680"/>
          <ac:spMkLst>
            <pc:docMk/>
            <pc:sldMk cId="4122968892" sldId="471"/>
            <ac:spMk id="6" creationId="{8CAEAE00-489D-354C-21CA-8DE000E46E08}"/>
          </ac:spMkLst>
        </pc:spChg>
        <pc:graphicFrameChg chg="add mod modGraphic">
          <ac:chgData name="Valdir Miranda Pinto" userId="53b37b87f92a8dc6" providerId="LiveId" clId="{2465FFFA-87D3-4C90-89CD-8CD1AD0D889A}" dt="2025-02-24T12:38:51.946" v="2965" actId="14100"/>
          <ac:graphicFrameMkLst>
            <pc:docMk/>
            <pc:sldMk cId="4122968892" sldId="471"/>
            <ac:graphicFrameMk id="7" creationId="{34144F30-F97B-7CB8-35E7-F01953578A18}"/>
          </ac:graphicFrameMkLst>
        </pc:graphicFrameChg>
      </pc:sldChg>
      <pc:sldChg chg="modSp add mod">
        <pc:chgData name="Valdir Miranda Pinto" userId="53b37b87f92a8dc6" providerId="LiveId" clId="{2465FFFA-87D3-4C90-89CD-8CD1AD0D889A}" dt="2025-02-22T20:23:44.359" v="1986" actId="6549"/>
        <pc:sldMkLst>
          <pc:docMk/>
          <pc:sldMk cId="357115730" sldId="472"/>
        </pc:sldMkLst>
        <pc:graphicFrameChg chg="modGraphic">
          <ac:chgData name="Valdir Miranda Pinto" userId="53b37b87f92a8dc6" providerId="LiveId" clId="{2465FFFA-87D3-4C90-89CD-8CD1AD0D889A}" dt="2025-02-22T20:23:44.359" v="1986" actId="6549"/>
          <ac:graphicFrameMkLst>
            <pc:docMk/>
            <pc:sldMk cId="357115730" sldId="472"/>
            <ac:graphicFrameMk id="6" creationId="{5408F77F-C1EC-4242-13BB-926742884F56}"/>
          </ac:graphicFrameMkLst>
        </pc:graphicFrameChg>
      </pc:sldChg>
      <pc:sldChg chg="add del">
        <pc:chgData name="Valdir Miranda Pinto" userId="53b37b87f92a8dc6" providerId="LiveId" clId="{2465FFFA-87D3-4C90-89CD-8CD1AD0D889A}" dt="2025-02-22T20:24:00.480" v="1987" actId="2696"/>
        <pc:sldMkLst>
          <pc:docMk/>
          <pc:sldMk cId="1552672506" sldId="473"/>
        </pc:sldMkLst>
      </pc:sldChg>
      <pc:sldChg chg="add del">
        <pc:chgData name="Valdir Miranda Pinto" userId="53b37b87f92a8dc6" providerId="LiveId" clId="{2465FFFA-87D3-4C90-89CD-8CD1AD0D889A}" dt="2025-02-21T21:39:56.741" v="414" actId="47"/>
        <pc:sldMkLst>
          <pc:docMk/>
          <pc:sldMk cId="969154949" sldId="474"/>
        </pc:sldMkLst>
      </pc:sldChg>
      <pc:sldChg chg="add del">
        <pc:chgData name="Valdir Miranda Pinto" userId="53b37b87f92a8dc6" providerId="LiveId" clId="{2465FFFA-87D3-4C90-89CD-8CD1AD0D889A}" dt="2025-02-21T21:43:47.398" v="527" actId="47"/>
        <pc:sldMkLst>
          <pc:docMk/>
          <pc:sldMk cId="1556456282" sldId="475"/>
        </pc:sldMkLst>
      </pc:sldChg>
      <pc:sldChg chg="add del">
        <pc:chgData name="Valdir Miranda Pinto" userId="53b37b87f92a8dc6" providerId="LiveId" clId="{2465FFFA-87D3-4C90-89CD-8CD1AD0D889A}" dt="2025-02-21T21:36:55.246" v="412" actId="47"/>
        <pc:sldMkLst>
          <pc:docMk/>
          <pc:sldMk cId="699428373" sldId="476"/>
        </pc:sldMkLst>
      </pc:sldChg>
      <pc:sldChg chg="modSp add mod">
        <pc:chgData name="Valdir Miranda Pinto" userId="53b37b87f92a8dc6" providerId="LiveId" clId="{2465FFFA-87D3-4C90-89CD-8CD1AD0D889A}" dt="2025-02-21T21:43:40.841" v="526"/>
        <pc:sldMkLst>
          <pc:docMk/>
          <pc:sldMk cId="3863126636" sldId="477"/>
        </pc:sldMkLst>
        <pc:spChg chg="mod">
          <ac:chgData name="Valdir Miranda Pinto" userId="53b37b87f92a8dc6" providerId="LiveId" clId="{2465FFFA-87D3-4C90-89CD-8CD1AD0D889A}" dt="2025-02-21T21:43:40.841" v="526"/>
          <ac:spMkLst>
            <pc:docMk/>
            <pc:sldMk cId="3863126636" sldId="477"/>
            <ac:spMk id="2" creationId="{6BE7C25C-09F8-5648-68A1-5EBD346C6DAC}"/>
          </ac:spMkLst>
        </pc:spChg>
      </pc:sldChg>
      <pc:sldChg chg="add del">
        <pc:chgData name="Valdir Miranda Pinto" userId="53b37b87f92a8dc6" providerId="LiveId" clId="{2465FFFA-87D3-4C90-89CD-8CD1AD0D889A}" dt="2025-02-21T21:39:24.916" v="413" actId="47"/>
        <pc:sldMkLst>
          <pc:docMk/>
          <pc:sldMk cId="592199932" sldId="478"/>
        </pc:sldMkLst>
      </pc:sldChg>
      <pc:sldChg chg="add del">
        <pc:chgData name="Valdir Miranda Pinto" userId="53b37b87f92a8dc6" providerId="LiveId" clId="{2465FFFA-87D3-4C90-89CD-8CD1AD0D889A}" dt="2025-02-21T21:36:50.728" v="411" actId="47"/>
        <pc:sldMkLst>
          <pc:docMk/>
          <pc:sldMk cId="336625380" sldId="479"/>
        </pc:sldMkLst>
      </pc:sldChg>
      <pc:sldChg chg="add del setBg">
        <pc:chgData name="Valdir Miranda Pinto" userId="53b37b87f92a8dc6" providerId="LiveId" clId="{2465FFFA-87D3-4C90-89CD-8CD1AD0D889A}" dt="2025-02-21T21:36:43.974" v="410" actId="47"/>
        <pc:sldMkLst>
          <pc:docMk/>
          <pc:sldMk cId="3855265732" sldId="480"/>
        </pc:sldMkLst>
      </pc:sldChg>
      <pc:sldChg chg="add del setBg">
        <pc:chgData name="Valdir Miranda Pinto" userId="53b37b87f92a8dc6" providerId="LiveId" clId="{2465FFFA-87D3-4C90-89CD-8CD1AD0D889A}" dt="2025-02-21T21:36:20.851" v="405" actId="47"/>
        <pc:sldMkLst>
          <pc:docMk/>
          <pc:sldMk cId="924279495" sldId="481"/>
        </pc:sldMkLst>
      </pc:sldChg>
      <pc:sldChg chg="add del">
        <pc:chgData name="Valdir Miranda Pinto" userId="53b37b87f92a8dc6" providerId="LiveId" clId="{2465FFFA-87D3-4C90-89CD-8CD1AD0D889A}" dt="2025-02-21T21:35:30.329" v="403" actId="47"/>
        <pc:sldMkLst>
          <pc:docMk/>
          <pc:sldMk cId="2492230754" sldId="482"/>
        </pc:sldMkLst>
      </pc:sldChg>
      <pc:sldChg chg="modSp add mod">
        <pc:chgData name="Valdir Miranda Pinto" userId="53b37b87f92a8dc6" providerId="LiveId" clId="{2465FFFA-87D3-4C90-89CD-8CD1AD0D889A}" dt="2025-02-21T21:41:29.805" v="521" actId="6549"/>
        <pc:sldMkLst>
          <pc:docMk/>
          <pc:sldMk cId="1633412692" sldId="483"/>
        </pc:sldMkLst>
        <pc:spChg chg="mod">
          <ac:chgData name="Valdir Miranda Pinto" userId="53b37b87f92a8dc6" providerId="LiveId" clId="{2465FFFA-87D3-4C90-89CD-8CD1AD0D889A}" dt="2025-02-21T21:41:29.805" v="521" actId="6549"/>
          <ac:spMkLst>
            <pc:docMk/>
            <pc:sldMk cId="1633412692" sldId="483"/>
            <ac:spMk id="2" creationId="{30D30F7D-DE0B-61CE-5693-291C935E418E}"/>
          </ac:spMkLst>
        </pc:spChg>
        <pc:spChg chg="mod">
          <ac:chgData name="Valdir Miranda Pinto" userId="53b37b87f92a8dc6" providerId="LiveId" clId="{2465FFFA-87D3-4C90-89CD-8CD1AD0D889A}" dt="2025-02-21T21:25:43.891" v="394"/>
          <ac:spMkLst>
            <pc:docMk/>
            <pc:sldMk cId="1633412692" sldId="483"/>
            <ac:spMk id="3" creationId="{665EA82F-A14B-E023-8410-7DECD4A54EB2}"/>
          </ac:spMkLst>
        </pc:spChg>
      </pc:sldChg>
      <pc:sldChg chg="add del">
        <pc:chgData name="Valdir Miranda Pinto" userId="53b37b87f92a8dc6" providerId="LiveId" clId="{2465FFFA-87D3-4C90-89CD-8CD1AD0D889A}" dt="2025-02-21T21:36:11.592" v="404" actId="47"/>
        <pc:sldMkLst>
          <pc:docMk/>
          <pc:sldMk cId="1188740028" sldId="484"/>
        </pc:sldMkLst>
      </pc:sldChg>
      <pc:sldChg chg="modSp add mod">
        <pc:chgData name="Valdir Miranda Pinto" userId="53b37b87f92a8dc6" providerId="LiveId" clId="{2465FFFA-87D3-4C90-89CD-8CD1AD0D889A}" dt="2025-02-21T21:43:00.169" v="524"/>
        <pc:sldMkLst>
          <pc:docMk/>
          <pc:sldMk cId="650849866" sldId="485"/>
        </pc:sldMkLst>
        <pc:spChg chg="mod">
          <ac:chgData name="Valdir Miranda Pinto" userId="53b37b87f92a8dc6" providerId="LiveId" clId="{2465FFFA-87D3-4C90-89CD-8CD1AD0D889A}" dt="2025-02-21T21:43:00.169" v="524"/>
          <ac:spMkLst>
            <pc:docMk/>
            <pc:sldMk cId="650849866" sldId="485"/>
            <ac:spMk id="2" creationId="{ADB2C3C5-F619-4A18-F843-0A9C4521D125}"/>
          </ac:spMkLst>
        </pc:spChg>
        <pc:spChg chg="mod">
          <ac:chgData name="Valdir Miranda Pinto" userId="53b37b87f92a8dc6" providerId="LiveId" clId="{2465FFFA-87D3-4C90-89CD-8CD1AD0D889A}" dt="2025-02-21T21:27:45.953" v="401"/>
          <ac:spMkLst>
            <pc:docMk/>
            <pc:sldMk cId="650849866" sldId="485"/>
            <ac:spMk id="3" creationId="{6180C6DC-2340-C20D-8779-972CF80A042D}"/>
          </ac:spMkLst>
        </pc:spChg>
      </pc:sldChg>
      <pc:sldChg chg="modSp add mod">
        <pc:chgData name="Valdir Miranda Pinto" userId="53b37b87f92a8dc6" providerId="LiveId" clId="{2465FFFA-87D3-4C90-89CD-8CD1AD0D889A}" dt="2025-02-21T21:41:50.745" v="522"/>
        <pc:sldMkLst>
          <pc:docMk/>
          <pc:sldMk cId="1374150415" sldId="486"/>
        </pc:sldMkLst>
        <pc:spChg chg="mod">
          <ac:chgData name="Valdir Miranda Pinto" userId="53b37b87f92a8dc6" providerId="LiveId" clId="{2465FFFA-87D3-4C90-89CD-8CD1AD0D889A}" dt="2025-02-21T21:41:50.745" v="522"/>
          <ac:spMkLst>
            <pc:docMk/>
            <pc:sldMk cId="1374150415" sldId="486"/>
            <ac:spMk id="2" creationId="{C794DE4A-B4F7-1F60-D013-FC3306C7CFBB}"/>
          </ac:spMkLst>
        </pc:spChg>
        <pc:spChg chg="mod">
          <ac:chgData name="Valdir Miranda Pinto" userId="53b37b87f92a8dc6" providerId="LiveId" clId="{2465FFFA-87D3-4C90-89CD-8CD1AD0D889A}" dt="2025-02-21T21:26:50.666" v="399" actId="27636"/>
          <ac:spMkLst>
            <pc:docMk/>
            <pc:sldMk cId="1374150415" sldId="486"/>
            <ac:spMk id="3" creationId="{1F132043-6ACE-11E3-7149-EC7D783C3441}"/>
          </ac:spMkLst>
        </pc:spChg>
      </pc:sldChg>
      <pc:sldChg chg="modSp add mod">
        <pc:chgData name="Valdir Miranda Pinto" userId="53b37b87f92a8dc6" providerId="LiveId" clId="{2465FFFA-87D3-4C90-89CD-8CD1AD0D889A}" dt="2025-02-21T21:43:17.240" v="525"/>
        <pc:sldMkLst>
          <pc:docMk/>
          <pc:sldMk cId="4072486430" sldId="487"/>
        </pc:sldMkLst>
        <pc:spChg chg="mod">
          <ac:chgData name="Valdir Miranda Pinto" userId="53b37b87f92a8dc6" providerId="LiveId" clId="{2465FFFA-87D3-4C90-89CD-8CD1AD0D889A}" dt="2025-02-21T21:43:17.240" v="525"/>
          <ac:spMkLst>
            <pc:docMk/>
            <pc:sldMk cId="4072486430" sldId="487"/>
            <ac:spMk id="2" creationId="{229F9E14-D176-0864-E655-B7096A2807F7}"/>
          </ac:spMkLst>
        </pc:spChg>
        <pc:spChg chg="mod">
          <ac:chgData name="Valdir Miranda Pinto" userId="53b37b87f92a8dc6" providerId="LiveId" clId="{2465FFFA-87D3-4C90-89CD-8CD1AD0D889A}" dt="2025-02-21T21:28:55.965" v="402"/>
          <ac:spMkLst>
            <pc:docMk/>
            <pc:sldMk cId="4072486430" sldId="487"/>
            <ac:spMk id="3" creationId="{B7BD383E-7CE8-212C-D003-628C40BCAE2F}"/>
          </ac:spMkLst>
        </pc:spChg>
      </pc:sldChg>
      <pc:sldChg chg="addSp modSp add del">
        <pc:chgData name="Valdir Miranda Pinto" userId="53b37b87f92a8dc6" providerId="LiveId" clId="{2465FFFA-87D3-4C90-89CD-8CD1AD0D889A}" dt="2025-02-22T18:42:54.598" v="867" actId="47"/>
        <pc:sldMkLst>
          <pc:docMk/>
          <pc:sldMk cId="3037990888" sldId="488"/>
        </pc:sldMkLst>
      </pc:sldChg>
      <pc:sldChg chg="add del setBg">
        <pc:chgData name="Valdir Miranda Pinto" userId="53b37b87f92a8dc6" providerId="LiveId" clId="{2465FFFA-87D3-4C90-89CD-8CD1AD0D889A}" dt="2025-02-22T18:43:22.408" v="871" actId="47"/>
        <pc:sldMkLst>
          <pc:docMk/>
          <pc:sldMk cId="3571186450" sldId="489"/>
        </pc:sldMkLst>
      </pc:sldChg>
      <pc:sldChg chg="modSp add del setBg">
        <pc:chgData name="Valdir Miranda Pinto" userId="53b37b87f92a8dc6" providerId="LiveId" clId="{2465FFFA-87D3-4C90-89CD-8CD1AD0D889A}" dt="2025-02-22T18:43:20.327" v="870" actId="47"/>
        <pc:sldMkLst>
          <pc:docMk/>
          <pc:sldMk cId="3992758580" sldId="490"/>
        </pc:sldMkLst>
      </pc:sldChg>
      <pc:sldChg chg="addSp modSp add mod">
        <pc:chgData name="Valdir Miranda Pinto" userId="53b37b87f92a8dc6" providerId="LiveId" clId="{2465FFFA-87D3-4C90-89CD-8CD1AD0D889A}" dt="2025-02-22T18:43:03.837" v="869"/>
        <pc:sldMkLst>
          <pc:docMk/>
          <pc:sldMk cId="3030549471" sldId="491"/>
        </pc:sldMkLst>
        <pc:spChg chg="mod">
          <ac:chgData name="Valdir Miranda Pinto" userId="53b37b87f92a8dc6" providerId="LiveId" clId="{2465FFFA-87D3-4C90-89CD-8CD1AD0D889A}" dt="2025-02-22T18:43:01.312" v="868" actId="6549"/>
          <ac:spMkLst>
            <pc:docMk/>
            <pc:sldMk cId="3030549471" sldId="491"/>
            <ac:spMk id="3" creationId="{3E051B93-D4A3-24C9-D4CD-58CF957D91CF}"/>
          </ac:spMkLst>
        </pc:spChg>
        <pc:spChg chg="add mod">
          <ac:chgData name="Valdir Miranda Pinto" userId="53b37b87f92a8dc6" providerId="LiveId" clId="{2465FFFA-87D3-4C90-89CD-8CD1AD0D889A}" dt="2025-02-22T18:43:03.837" v="869"/>
          <ac:spMkLst>
            <pc:docMk/>
            <pc:sldMk cId="3030549471" sldId="491"/>
            <ac:spMk id="6" creationId="{0E03B444-C988-3818-C442-0F705E549067}"/>
          </ac:spMkLst>
        </pc:spChg>
      </pc:sldChg>
      <pc:sldChg chg="modSp add mod">
        <pc:chgData name="Valdir Miranda Pinto" userId="53b37b87f92a8dc6" providerId="LiveId" clId="{2465FFFA-87D3-4C90-89CD-8CD1AD0D889A}" dt="2025-02-23T19:41:09.800" v="2003" actId="113"/>
        <pc:sldMkLst>
          <pc:docMk/>
          <pc:sldMk cId="1071464185" sldId="492"/>
        </pc:sldMkLst>
        <pc:spChg chg="mod">
          <ac:chgData name="Valdir Miranda Pinto" userId="53b37b87f92a8dc6" providerId="LiveId" clId="{2465FFFA-87D3-4C90-89CD-8CD1AD0D889A}" dt="2025-02-23T19:41:09.800" v="2003" actId="113"/>
          <ac:spMkLst>
            <pc:docMk/>
            <pc:sldMk cId="1071464185" sldId="492"/>
            <ac:spMk id="3" creationId="{B5804BE0-2496-77F5-D373-DFAF60415C7B}"/>
          </ac:spMkLst>
        </pc:spChg>
      </pc:sldChg>
      <pc:sldChg chg="modSp add mod">
        <pc:chgData name="Valdir Miranda Pinto" userId="53b37b87f92a8dc6" providerId="LiveId" clId="{2465FFFA-87D3-4C90-89CD-8CD1AD0D889A}" dt="2025-02-24T11:04:16.239" v="2207" actId="6549"/>
        <pc:sldMkLst>
          <pc:docMk/>
          <pc:sldMk cId="1771477773" sldId="493"/>
        </pc:sldMkLst>
        <pc:spChg chg="mod">
          <ac:chgData name="Valdir Miranda Pinto" userId="53b37b87f92a8dc6" providerId="LiveId" clId="{2465FFFA-87D3-4C90-89CD-8CD1AD0D889A}" dt="2025-02-24T11:04:16.239" v="2207" actId="6549"/>
          <ac:spMkLst>
            <pc:docMk/>
            <pc:sldMk cId="1771477773" sldId="493"/>
            <ac:spMk id="3" creationId="{88E77649-9614-BA63-A586-40D91B7DDEEB}"/>
          </ac:spMkLst>
        </pc:spChg>
      </pc:sldChg>
      <pc:sldChg chg="modSp add mod">
        <pc:chgData name="Valdir Miranda Pinto" userId="53b37b87f92a8dc6" providerId="LiveId" clId="{2465FFFA-87D3-4C90-89CD-8CD1AD0D889A}" dt="2025-02-24T13:08:03.113" v="3001" actId="27636"/>
        <pc:sldMkLst>
          <pc:docMk/>
          <pc:sldMk cId="2786019564" sldId="494"/>
        </pc:sldMkLst>
        <pc:spChg chg="mod">
          <ac:chgData name="Valdir Miranda Pinto" userId="53b37b87f92a8dc6" providerId="LiveId" clId="{2465FFFA-87D3-4C90-89CD-8CD1AD0D889A}" dt="2025-02-24T13:08:03.113" v="3001" actId="27636"/>
          <ac:spMkLst>
            <pc:docMk/>
            <pc:sldMk cId="2786019564" sldId="494"/>
            <ac:spMk id="3" creationId="{0EE50BE5-7CD7-B1E2-B85A-DF7F9C7750F9}"/>
          </ac:spMkLst>
        </pc:spChg>
      </pc:sldChg>
      <pc:sldChg chg="add del">
        <pc:chgData name="Valdir Miranda Pinto" userId="53b37b87f92a8dc6" providerId="LiveId" clId="{2465FFFA-87D3-4C90-89CD-8CD1AD0D889A}" dt="2025-02-24T13:49:57.081" v="3092" actId="2696"/>
        <pc:sldMkLst>
          <pc:docMk/>
          <pc:sldMk cId="436861780" sldId="495"/>
        </pc:sldMkLst>
      </pc:sldChg>
      <pc:sldChg chg="modSp add mod">
        <pc:chgData name="Valdir Miranda Pinto" userId="53b37b87f92a8dc6" providerId="LiveId" clId="{2465FFFA-87D3-4C90-89CD-8CD1AD0D889A}" dt="2025-02-24T13:09:23.371" v="3016" actId="27636"/>
        <pc:sldMkLst>
          <pc:docMk/>
          <pc:sldMk cId="1516341982" sldId="496"/>
        </pc:sldMkLst>
        <pc:spChg chg="mod">
          <ac:chgData name="Valdir Miranda Pinto" userId="53b37b87f92a8dc6" providerId="LiveId" clId="{2465FFFA-87D3-4C90-89CD-8CD1AD0D889A}" dt="2025-02-24T13:09:23.371" v="3016" actId="27636"/>
          <ac:spMkLst>
            <pc:docMk/>
            <pc:sldMk cId="1516341982" sldId="496"/>
            <ac:spMk id="3" creationId="{2BBBCBF8-A647-264D-6D42-10B6E02215B9}"/>
          </ac:spMkLst>
        </pc:spChg>
      </pc:sldChg>
      <pc:sldChg chg="modSp add mod">
        <pc:chgData name="Valdir Miranda Pinto" userId="53b37b87f92a8dc6" providerId="LiveId" clId="{2465FFFA-87D3-4C90-89CD-8CD1AD0D889A}" dt="2025-02-24T13:49:45.110" v="3091" actId="20577"/>
        <pc:sldMkLst>
          <pc:docMk/>
          <pc:sldMk cId="3585738603" sldId="497"/>
        </pc:sldMkLst>
        <pc:spChg chg="mod">
          <ac:chgData name="Valdir Miranda Pinto" userId="53b37b87f92a8dc6" providerId="LiveId" clId="{2465FFFA-87D3-4C90-89CD-8CD1AD0D889A}" dt="2025-02-24T13:49:45.110" v="3091" actId="20577"/>
          <ac:spMkLst>
            <pc:docMk/>
            <pc:sldMk cId="3585738603" sldId="497"/>
            <ac:spMk id="3" creationId="{7BC6C379-D024-B505-EFEC-5F19F45F1A18}"/>
          </ac:spMkLst>
        </pc:spChg>
      </pc:sldChg>
      <pc:sldChg chg="modSp add mod">
        <pc:chgData name="Valdir Miranda Pinto" userId="53b37b87f92a8dc6" providerId="LiveId" clId="{2465FFFA-87D3-4C90-89CD-8CD1AD0D889A}" dt="2025-02-24T13:49:09.138" v="3043" actId="27636"/>
        <pc:sldMkLst>
          <pc:docMk/>
          <pc:sldMk cId="2464770969" sldId="498"/>
        </pc:sldMkLst>
        <pc:spChg chg="mod">
          <ac:chgData name="Valdir Miranda Pinto" userId="53b37b87f92a8dc6" providerId="LiveId" clId="{2465FFFA-87D3-4C90-89CD-8CD1AD0D889A}" dt="2025-02-24T13:49:09.138" v="3043" actId="27636"/>
          <ac:spMkLst>
            <pc:docMk/>
            <pc:sldMk cId="2464770969" sldId="498"/>
            <ac:spMk id="3" creationId="{66A6A20D-B615-CC31-262A-79F55F6271A4}"/>
          </ac:spMkLst>
        </pc:spChg>
      </pc:sldChg>
      <pc:sldChg chg="modSp add mod">
        <pc:chgData name="Valdir Miranda Pinto" userId="53b37b87f92a8dc6" providerId="LiveId" clId="{2465FFFA-87D3-4C90-89CD-8CD1AD0D889A}" dt="2025-02-24T13:58:27.339" v="3111" actId="255"/>
        <pc:sldMkLst>
          <pc:docMk/>
          <pc:sldMk cId="1727122070" sldId="499"/>
        </pc:sldMkLst>
        <pc:spChg chg="mod">
          <ac:chgData name="Valdir Miranda Pinto" userId="53b37b87f92a8dc6" providerId="LiveId" clId="{2465FFFA-87D3-4C90-89CD-8CD1AD0D889A}" dt="2025-02-24T13:58:27.339" v="3111" actId="255"/>
          <ac:spMkLst>
            <pc:docMk/>
            <pc:sldMk cId="1727122070" sldId="499"/>
            <ac:spMk id="3" creationId="{FF0F2140-078E-E941-C87D-A8FE7CAC218B}"/>
          </ac:spMkLst>
        </pc:spChg>
      </pc:sldChg>
      <pc:sldChg chg="modSp add mod">
        <pc:chgData name="Valdir Miranda Pinto" userId="53b37b87f92a8dc6" providerId="LiveId" clId="{2465FFFA-87D3-4C90-89CD-8CD1AD0D889A}" dt="2025-02-24T13:54:37.227" v="3096"/>
        <pc:sldMkLst>
          <pc:docMk/>
          <pc:sldMk cId="840584970" sldId="500"/>
        </pc:sldMkLst>
        <pc:spChg chg="mod">
          <ac:chgData name="Valdir Miranda Pinto" userId="53b37b87f92a8dc6" providerId="LiveId" clId="{2465FFFA-87D3-4C90-89CD-8CD1AD0D889A}" dt="2025-02-24T13:54:37.227" v="3096"/>
          <ac:spMkLst>
            <pc:docMk/>
            <pc:sldMk cId="840584970" sldId="500"/>
            <ac:spMk id="3" creationId="{DCD07C4C-9370-7CD1-C953-27F3132A045E}"/>
          </ac:spMkLst>
        </pc:spChg>
      </pc:sldChg>
      <pc:sldChg chg="add del">
        <pc:chgData name="Valdir Miranda Pinto" userId="53b37b87f92a8dc6" providerId="LiveId" clId="{2465FFFA-87D3-4C90-89CD-8CD1AD0D889A}" dt="2025-02-24T14:00:01.742" v="3192" actId="47"/>
        <pc:sldMkLst>
          <pc:docMk/>
          <pc:sldMk cId="1197286772" sldId="501"/>
        </pc:sldMkLst>
      </pc:sldChg>
      <pc:sldChg chg="modSp add mod">
        <pc:chgData name="Valdir Miranda Pinto" userId="53b37b87f92a8dc6" providerId="LiveId" clId="{2465FFFA-87D3-4C90-89CD-8CD1AD0D889A}" dt="2025-02-24T14:07:17.458" v="3210" actId="123"/>
        <pc:sldMkLst>
          <pc:docMk/>
          <pc:sldMk cId="2818207766" sldId="502"/>
        </pc:sldMkLst>
        <pc:spChg chg="mod">
          <ac:chgData name="Valdir Miranda Pinto" userId="53b37b87f92a8dc6" providerId="LiveId" clId="{2465FFFA-87D3-4C90-89CD-8CD1AD0D889A}" dt="2025-02-24T14:07:17.458" v="3210" actId="123"/>
          <ac:spMkLst>
            <pc:docMk/>
            <pc:sldMk cId="2818207766" sldId="502"/>
            <ac:spMk id="3" creationId="{BBFC26DB-576F-32AD-10B1-ED0759BB190E}"/>
          </ac:spMkLst>
        </pc:spChg>
      </pc:sldChg>
      <pc:sldChg chg="modSp add mod">
        <pc:chgData name="Valdir Miranda Pinto" userId="53b37b87f92a8dc6" providerId="LiveId" clId="{2465FFFA-87D3-4C90-89CD-8CD1AD0D889A}" dt="2025-02-24T14:01:28.429" v="3199" actId="123"/>
        <pc:sldMkLst>
          <pc:docMk/>
          <pc:sldMk cId="2188636269" sldId="503"/>
        </pc:sldMkLst>
        <pc:spChg chg="mod">
          <ac:chgData name="Valdir Miranda Pinto" userId="53b37b87f92a8dc6" providerId="LiveId" clId="{2465FFFA-87D3-4C90-89CD-8CD1AD0D889A}" dt="2025-02-24T14:01:28.429" v="3199" actId="123"/>
          <ac:spMkLst>
            <pc:docMk/>
            <pc:sldMk cId="2188636269" sldId="503"/>
            <ac:spMk id="3" creationId="{5FF06091-B813-BF69-7989-4943420C2A02}"/>
          </ac:spMkLst>
        </pc:spChg>
      </pc:sldChg>
      <pc:sldChg chg="modSp add mod">
        <pc:chgData name="Valdir Miranda Pinto" userId="53b37b87f92a8dc6" providerId="LiveId" clId="{2465FFFA-87D3-4C90-89CD-8CD1AD0D889A}" dt="2025-02-24T13:59:28.796" v="3191" actId="6549"/>
        <pc:sldMkLst>
          <pc:docMk/>
          <pc:sldMk cId="10169510" sldId="504"/>
        </pc:sldMkLst>
        <pc:spChg chg="mod">
          <ac:chgData name="Valdir Miranda Pinto" userId="53b37b87f92a8dc6" providerId="LiveId" clId="{2465FFFA-87D3-4C90-89CD-8CD1AD0D889A}" dt="2025-02-24T13:59:28.796" v="3191" actId="6549"/>
          <ac:spMkLst>
            <pc:docMk/>
            <pc:sldMk cId="10169510" sldId="504"/>
            <ac:spMk id="3" creationId="{B5278E30-4487-2D07-44DB-460812455356}"/>
          </ac:spMkLst>
        </pc:spChg>
      </pc:sldChg>
      <pc:sldChg chg="modSp add mod">
        <pc:chgData name="Valdir Miranda Pinto" userId="53b37b87f92a8dc6" providerId="LiveId" clId="{2465FFFA-87D3-4C90-89CD-8CD1AD0D889A}" dt="2025-02-24T14:16:09.887" v="3231" actId="2711"/>
        <pc:sldMkLst>
          <pc:docMk/>
          <pc:sldMk cId="1051827282" sldId="505"/>
        </pc:sldMkLst>
        <pc:spChg chg="mod">
          <ac:chgData name="Valdir Miranda Pinto" userId="53b37b87f92a8dc6" providerId="LiveId" clId="{2465FFFA-87D3-4C90-89CD-8CD1AD0D889A}" dt="2025-02-24T14:16:09.887" v="3231" actId="2711"/>
          <ac:spMkLst>
            <pc:docMk/>
            <pc:sldMk cId="1051827282" sldId="505"/>
            <ac:spMk id="3" creationId="{2873804C-CA6F-F456-26A0-773207B38CF1}"/>
          </ac:spMkLst>
        </pc:spChg>
      </pc:sldChg>
      <pc:sldChg chg="add">
        <pc:chgData name="Valdir Miranda Pinto" userId="53b37b87f92a8dc6" providerId="LiveId" clId="{2465FFFA-87D3-4C90-89CD-8CD1AD0D889A}" dt="2025-02-24T14:01:40.200" v="3201" actId="2890"/>
        <pc:sldMkLst>
          <pc:docMk/>
          <pc:sldMk cId="2362976498" sldId="506"/>
        </pc:sldMkLst>
      </pc:sldChg>
      <pc:sldChg chg="modSp add mod">
        <pc:chgData name="Valdir Miranda Pinto" userId="53b37b87f92a8dc6" providerId="LiveId" clId="{2465FFFA-87D3-4C90-89CD-8CD1AD0D889A}" dt="2025-02-24T14:09:06.140" v="3221" actId="255"/>
        <pc:sldMkLst>
          <pc:docMk/>
          <pc:sldMk cId="237347587" sldId="507"/>
        </pc:sldMkLst>
        <pc:spChg chg="mod">
          <ac:chgData name="Valdir Miranda Pinto" userId="53b37b87f92a8dc6" providerId="LiveId" clId="{2465FFFA-87D3-4C90-89CD-8CD1AD0D889A}" dt="2025-02-24T14:09:06.140" v="3221" actId="255"/>
          <ac:spMkLst>
            <pc:docMk/>
            <pc:sldMk cId="237347587" sldId="507"/>
            <ac:spMk id="3" creationId="{A292347B-C4D4-5E92-004D-26C25BDBBF3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06AA1-D552-438F-8FB9-EC0434F6625D}" type="datetimeFigureOut">
              <a:rPr lang="pt-BR" smtClean="0"/>
              <a:t>22/03/2025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6D6056-8CFE-4124-942E-320D6513949D}" type="slidenum">
              <a:rPr lang="pt-BR" smtClean="0"/>
              <a:t>‹nº›</a:t>
            </a:fld>
            <a:endParaRPr lang="pt-BR"/>
          </a:p>
        </p:txBody>
      </p:sp>
    </p:spTree>
    <p:extLst>
      <p:ext uri="{BB962C8B-B14F-4D97-AF65-F5344CB8AC3E}">
        <p14:creationId xmlns:p14="http://schemas.microsoft.com/office/powerpoint/2010/main" val="64636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13</a:t>
            </a:fld>
            <a:endParaRPr lang="pt-BR"/>
          </a:p>
        </p:txBody>
      </p:sp>
    </p:spTree>
    <p:extLst>
      <p:ext uri="{BB962C8B-B14F-4D97-AF65-F5344CB8AC3E}">
        <p14:creationId xmlns:p14="http://schemas.microsoft.com/office/powerpoint/2010/main" val="3700360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D66D6056-8CFE-4124-942E-320D6513949D}" type="slidenum">
              <a:rPr lang="pt-BR" smtClean="0"/>
              <a:t>40</a:t>
            </a:fld>
            <a:endParaRPr lang="pt-BR"/>
          </a:p>
        </p:txBody>
      </p:sp>
    </p:spTree>
    <p:extLst>
      <p:ext uri="{BB962C8B-B14F-4D97-AF65-F5344CB8AC3E}">
        <p14:creationId xmlns:p14="http://schemas.microsoft.com/office/powerpoint/2010/main" val="612365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B4037-60AD-DB43-EB5F-23D0796249BF}"/>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70CB7584-E4CE-84A8-E2D4-171DE6BEFD69}"/>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D6FBA69-9DF4-663C-101B-612E0CC56899}"/>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585F6ACE-0204-2FA5-0227-C017D537384F}"/>
              </a:ext>
            </a:extLst>
          </p:cNvPr>
          <p:cNvSpPr>
            <a:spLocks noGrp="1"/>
          </p:cNvSpPr>
          <p:nvPr>
            <p:ph type="sldNum" sz="quarter" idx="10"/>
          </p:nvPr>
        </p:nvSpPr>
        <p:spPr/>
        <p:txBody>
          <a:bodyPr/>
          <a:lstStyle/>
          <a:p>
            <a:fld id="{D66D6056-8CFE-4124-942E-320D6513949D}" type="slidenum">
              <a:rPr lang="pt-BR" smtClean="0"/>
              <a:t>14</a:t>
            </a:fld>
            <a:endParaRPr lang="pt-BR"/>
          </a:p>
        </p:txBody>
      </p:sp>
    </p:spTree>
    <p:extLst>
      <p:ext uri="{BB962C8B-B14F-4D97-AF65-F5344CB8AC3E}">
        <p14:creationId xmlns:p14="http://schemas.microsoft.com/office/powerpoint/2010/main" val="3640946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BF0728-AA6F-25FF-18FC-61AF0F32B5F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63EB6CEF-E04D-F82F-F03D-BAB27AB5F2B8}"/>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364168F-0773-F318-4F9F-404AAF18D15F}"/>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5E4E1FD1-6558-BE32-576E-10FBC3C8CCE8}"/>
              </a:ext>
            </a:extLst>
          </p:cNvPr>
          <p:cNvSpPr>
            <a:spLocks noGrp="1"/>
          </p:cNvSpPr>
          <p:nvPr>
            <p:ph type="sldNum" sz="quarter" idx="10"/>
          </p:nvPr>
        </p:nvSpPr>
        <p:spPr/>
        <p:txBody>
          <a:bodyPr/>
          <a:lstStyle/>
          <a:p>
            <a:fld id="{D66D6056-8CFE-4124-942E-320D6513949D}" type="slidenum">
              <a:rPr lang="pt-BR" smtClean="0"/>
              <a:t>15</a:t>
            </a:fld>
            <a:endParaRPr lang="pt-BR"/>
          </a:p>
        </p:txBody>
      </p:sp>
    </p:spTree>
    <p:extLst>
      <p:ext uri="{BB962C8B-B14F-4D97-AF65-F5344CB8AC3E}">
        <p14:creationId xmlns:p14="http://schemas.microsoft.com/office/powerpoint/2010/main" val="2224987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29DC7-7DCD-35C2-99DF-C2B501904ACC}"/>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33263628-B51F-45AA-C249-7D5D5B38062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B30EB1E0-3066-676C-1DB2-FC08CA422B6A}"/>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B8A95023-28C2-0CE3-5308-D2D20319ED3B}"/>
              </a:ext>
            </a:extLst>
          </p:cNvPr>
          <p:cNvSpPr>
            <a:spLocks noGrp="1"/>
          </p:cNvSpPr>
          <p:nvPr>
            <p:ph type="sldNum" sz="quarter" idx="10"/>
          </p:nvPr>
        </p:nvSpPr>
        <p:spPr/>
        <p:txBody>
          <a:bodyPr/>
          <a:lstStyle/>
          <a:p>
            <a:fld id="{D66D6056-8CFE-4124-942E-320D6513949D}" type="slidenum">
              <a:rPr lang="pt-BR" smtClean="0"/>
              <a:t>16</a:t>
            </a:fld>
            <a:endParaRPr lang="pt-BR"/>
          </a:p>
        </p:txBody>
      </p:sp>
    </p:spTree>
    <p:extLst>
      <p:ext uri="{BB962C8B-B14F-4D97-AF65-F5344CB8AC3E}">
        <p14:creationId xmlns:p14="http://schemas.microsoft.com/office/powerpoint/2010/main" val="3838522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41634D-AB23-2727-D8AA-FEA5C818118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99CF43B7-120F-8DF5-92D6-ED2C434C6D4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5D6404B-D651-9016-8B5A-4AAEA8AE9E2E}"/>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AAAE5CD7-33F6-926E-0A4E-0CC5F1B92883}"/>
              </a:ext>
            </a:extLst>
          </p:cNvPr>
          <p:cNvSpPr>
            <a:spLocks noGrp="1"/>
          </p:cNvSpPr>
          <p:nvPr>
            <p:ph type="sldNum" sz="quarter" idx="10"/>
          </p:nvPr>
        </p:nvSpPr>
        <p:spPr/>
        <p:txBody>
          <a:bodyPr/>
          <a:lstStyle/>
          <a:p>
            <a:fld id="{D66D6056-8CFE-4124-942E-320D6513949D}" type="slidenum">
              <a:rPr lang="pt-BR" smtClean="0"/>
              <a:t>17</a:t>
            </a:fld>
            <a:endParaRPr lang="pt-BR"/>
          </a:p>
        </p:txBody>
      </p:sp>
    </p:spTree>
    <p:extLst>
      <p:ext uri="{BB962C8B-B14F-4D97-AF65-F5344CB8AC3E}">
        <p14:creationId xmlns:p14="http://schemas.microsoft.com/office/powerpoint/2010/main" val="3077184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8DB28-7703-DD7F-5F70-EDAFA9A87CFB}"/>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60C9542-3FA5-0CCA-A0F5-B6941738E547}"/>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7453FD9A-5138-FCED-C42F-8E15B3A1F454}"/>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1AA7928A-F312-C8E8-0AF0-85C32E77ECBB}"/>
              </a:ext>
            </a:extLst>
          </p:cNvPr>
          <p:cNvSpPr>
            <a:spLocks noGrp="1"/>
          </p:cNvSpPr>
          <p:nvPr>
            <p:ph type="sldNum" sz="quarter" idx="10"/>
          </p:nvPr>
        </p:nvSpPr>
        <p:spPr/>
        <p:txBody>
          <a:bodyPr/>
          <a:lstStyle/>
          <a:p>
            <a:fld id="{D66D6056-8CFE-4124-942E-320D6513949D}" type="slidenum">
              <a:rPr lang="pt-BR" smtClean="0"/>
              <a:t>18</a:t>
            </a:fld>
            <a:endParaRPr lang="pt-BR"/>
          </a:p>
        </p:txBody>
      </p:sp>
    </p:spTree>
    <p:extLst>
      <p:ext uri="{BB962C8B-B14F-4D97-AF65-F5344CB8AC3E}">
        <p14:creationId xmlns:p14="http://schemas.microsoft.com/office/powerpoint/2010/main" val="3167548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08D4E-4BB2-C057-B46A-FB49008D390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8037D48B-C7A7-32B7-6807-92D57241BFC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985C552-19F6-A967-C273-17237A489392}"/>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80A2E348-9F44-ACCF-75CF-F50FF1125DCC}"/>
              </a:ext>
            </a:extLst>
          </p:cNvPr>
          <p:cNvSpPr>
            <a:spLocks noGrp="1"/>
          </p:cNvSpPr>
          <p:nvPr>
            <p:ph type="sldNum" sz="quarter" idx="10"/>
          </p:nvPr>
        </p:nvSpPr>
        <p:spPr/>
        <p:txBody>
          <a:bodyPr/>
          <a:lstStyle/>
          <a:p>
            <a:fld id="{D66D6056-8CFE-4124-942E-320D6513949D}" type="slidenum">
              <a:rPr lang="pt-BR" smtClean="0"/>
              <a:t>19</a:t>
            </a:fld>
            <a:endParaRPr lang="pt-BR"/>
          </a:p>
        </p:txBody>
      </p:sp>
    </p:spTree>
    <p:extLst>
      <p:ext uri="{BB962C8B-B14F-4D97-AF65-F5344CB8AC3E}">
        <p14:creationId xmlns:p14="http://schemas.microsoft.com/office/powerpoint/2010/main" val="428007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67415-C0C7-9009-D2EE-052801B3EA8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D98D2A8E-FF18-13EF-C4F4-58BF4727C87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582E588-7E48-A0B1-2AB0-15C2349CBBF9}"/>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D2455EE5-9C17-AD39-6D6D-5865959B7531}"/>
              </a:ext>
            </a:extLst>
          </p:cNvPr>
          <p:cNvSpPr>
            <a:spLocks noGrp="1"/>
          </p:cNvSpPr>
          <p:nvPr>
            <p:ph type="sldNum" sz="quarter" idx="10"/>
          </p:nvPr>
        </p:nvSpPr>
        <p:spPr/>
        <p:txBody>
          <a:bodyPr/>
          <a:lstStyle/>
          <a:p>
            <a:fld id="{D66D6056-8CFE-4124-942E-320D6513949D}" type="slidenum">
              <a:rPr lang="pt-BR" smtClean="0"/>
              <a:t>20</a:t>
            </a:fld>
            <a:endParaRPr lang="pt-BR"/>
          </a:p>
        </p:txBody>
      </p:sp>
    </p:spTree>
    <p:extLst>
      <p:ext uri="{BB962C8B-B14F-4D97-AF65-F5344CB8AC3E}">
        <p14:creationId xmlns:p14="http://schemas.microsoft.com/office/powerpoint/2010/main" val="2335235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D66D6056-8CFE-4124-942E-320D6513949D}" type="slidenum">
              <a:rPr lang="pt-BR" smtClean="0"/>
              <a:t>21</a:t>
            </a:fld>
            <a:endParaRPr lang="pt-BR"/>
          </a:p>
        </p:txBody>
      </p:sp>
    </p:spTree>
    <p:extLst>
      <p:ext uri="{BB962C8B-B14F-4D97-AF65-F5344CB8AC3E}">
        <p14:creationId xmlns:p14="http://schemas.microsoft.com/office/powerpoint/2010/main" val="1604591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25FE0C0D-BC15-4ACA-AD64-EBB5000202A6}" type="datetime1">
              <a:rPr lang="pt-BR" smtClean="0"/>
              <a:t>22/03/2025</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47384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5D9DD503-473E-4E9C-947E-97F6E32F30B9}" type="datetime1">
              <a:rPr lang="pt-BR" smtClean="0"/>
              <a:t>22/03/2025</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682656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1798B2EC-A6AF-408D-A660-D0D378042C86}" type="datetime1">
              <a:rPr lang="pt-BR" smtClean="0"/>
              <a:t>22/03/2025</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84684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0B9BA5FF-2EB2-4B66-9474-BD37CAE4ED9E}" type="datetime1">
              <a:rPr lang="pt-BR" smtClean="0"/>
              <a:t>22/03/2025</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69217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86D4C307-98D0-40CC-AD07-A95B7E8FE8D4}" type="datetime1">
              <a:rPr lang="pt-BR" smtClean="0"/>
              <a:t>22/03/2025</a:t>
            </a:fld>
            <a:endParaRPr lang="pt-BR"/>
          </a:p>
        </p:txBody>
      </p:sp>
      <p:sp>
        <p:nvSpPr>
          <p:cNvPr id="5" name="Espaço Reservado para Rodapé 4"/>
          <p:cNvSpPr>
            <a:spLocks noGrp="1"/>
          </p:cNvSpPr>
          <p:nvPr>
            <p:ph type="ftr" sz="quarter" idx="11"/>
          </p:nvPr>
        </p:nvSpPr>
        <p:spPr/>
        <p:txBody>
          <a:bodyPr/>
          <a:lstStyle/>
          <a:p>
            <a:r>
              <a:rPr lang="pt-BR"/>
              <a:t>UNYPÚBLICA UNYFLEX</a:t>
            </a:r>
          </a:p>
        </p:txBody>
      </p:sp>
      <p:sp>
        <p:nvSpPr>
          <p:cNvPr id="6" name="Espaço Reservado para Número de Slide 5"/>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620164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1B24B6BC-85D7-43A0-822A-CE842E724AB5}" type="datetime1">
              <a:rPr lang="pt-BR" smtClean="0"/>
              <a:t>22/03/2025</a:t>
            </a:fld>
            <a:endParaRPr lang="pt-BR"/>
          </a:p>
        </p:txBody>
      </p:sp>
      <p:sp>
        <p:nvSpPr>
          <p:cNvPr id="6" name="Espaço Reservado para Rodapé 5"/>
          <p:cNvSpPr>
            <a:spLocks noGrp="1"/>
          </p:cNvSpPr>
          <p:nvPr>
            <p:ph type="ftr" sz="quarter" idx="11"/>
          </p:nvPr>
        </p:nvSpPr>
        <p:spPr/>
        <p:txBody>
          <a:bodyPr/>
          <a:lstStyle/>
          <a:p>
            <a:r>
              <a:rPr lang="pt-BR"/>
              <a:t>UNYPÚBLICA UNYFLEX</a:t>
            </a: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985290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4CCBFF72-8021-4FF7-A4C1-D1569226282E}" type="datetime1">
              <a:rPr lang="pt-BR" smtClean="0"/>
              <a:t>22/03/2025</a:t>
            </a:fld>
            <a:endParaRPr lang="pt-BR"/>
          </a:p>
        </p:txBody>
      </p:sp>
      <p:sp>
        <p:nvSpPr>
          <p:cNvPr id="8" name="Espaço Reservado para Rodapé 7"/>
          <p:cNvSpPr>
            <a:spLocks noGrp="1"/>
          </p:cNvSpPr>
          <p:nvPr>
            <p:ph type="ftr" sz="quarter" idx="11"/>
          </p:nvPr>
        </p:nvSpPr>
        <p:spPr/>
        <p:txBody>
          <a:bodyPr/>
          <a:lstStyle/>
          <a:p>
            <a:r>
              <a:rPr lang="pt-BR"/>
              <a:t>UNYPÚBLICA UNYFLEX</a:t>
            </a: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3341752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3DF98206-9279-44D8-A714-3EEB0652C9EB}" type="datetime1">
              <a:rPr lang="pt-BR" smtClean="0"/>
              <a:t>22/03/2025</a:t>
            </a:fld>
            <a:endParaRPr lang="pt-B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36715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9839BBFD-0F60-4B70-BEC1-FDF3E42FC133}" type="datetime1">
              <a:rPr lang="pt-BR" smtClean="0"/>
              <a:t>22/03/2025</a:t>
            </a:fld>
            <a:endParaRPr lang="pt-BR"/>
          </a:p>
        </p:txBody>
      </p:sp>
      <p:sp>
        <p:nvSpPr>
          <p:cNvPr id="3" name="Espaço Reservado para Rodapé 2"/>
          <p:cNvSpPr>
            <a:spLocks noGrp="1"/>
          </p:cNvSpPr>
          <p:nvPr>
            <p:ph type="ftr" sz="quarter" idx="11"/>
          </p:nvPr>
        </p:nvSpPr>
        <p:spPr/>
        <p:txBody>
          <a:bodyPr/>
          <a:lstStyle/>
          <a:p>
            <a:r>
              <a:rPr lang="pt-BR"/>
              <a:t>UNYPÚBLICA UNYFLEX</a:t>
            </a: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75083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884B340C-C2D9-46C8-A41A-2CCA93AF2CEA}" type="datetime1">
              <a:rPr lang="pt-BR" smtClean="0"/>
              <a:t>22/03/2025</a:t>
            </a:fld>
            <a:endParaRPr lang="pt-BR"/>
          </a:p>
        </p:txBody>
      </p:sp>
      <p:sp>
        <p:nvSpPr>
          <p:cNvPr id="6" name="Espaço Reservado para Rodapé 5"/>
          <p:cNvSpPr>
            <a:spLocks noGrp="1"/>
          </p:cNvSpPr>
          <p:nvPr>
            <p:ph type="ftr" sz="quarter" idx="11"/>
          </p:nvPr>
        </p:nvSpPr>
        <p:spPr/>
        <p:txBody>
          <a:bodyPr/>
          <a:lstStyle/>
          <a:p>
            <a:r>
              <a:rPr lang="pt-BR"/>
              <a:t>UNYPÚBLICA UNYFLEX</a:t>
            </a: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2253781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EA7E66FE-8E0D-4F60-BE7D-26EBD3ADC42F}" type="datetime1">
              <a:rPr lang="pt-BR" smtClean="0"/>
              <a:t>22/03/2025</a:t>
            </a:fld>
            <a:endParaRPr lang="pt-BR"/>
          </a:p>
        </p:txBody>
      </p:sp>
      <p:sp>
        <p:nvSpPr>
          <p:cNvPr id="6" name="Espaço Reservado para Rodapé 5"/>
          <p:cNvSpPr>
            <a:spLocks noGrp="1"/>
          </p:cNvSpPr>
          <p:nvPr>
            <p:ph type="ftr" sz="quarter" idx="11"/>
          </p:nvPr>
        </p:nvSpPr>
        <p:spPr/>
        <p:txBody>
          <a:bodyPr/>
          <a:lstStyle/>
          <a:p>
            <a:r>
              <a:rPr lang="pt-BR"/>
              <a:t>UNYPÚBLICA UNYFLEX</a:t>
            </a:r>
          </a:p>
        </p:txBody>
      </p:sp>
      <p:sp>
        <p:nvSpPr>
          <p:cNvPr id="7" name="Espaço Reservado para Número de Slide 6"/>
          <p:cNvSpPr>
            <a:spLocks noGrp="1"/>
          </p:cNvSpPr>
          <p:nvPr>
            <p:ph type="sldNum" sz="quarter" idx="12"/>
          </p:nvPr>
        </p:nvSpPr>
        <p:spPr/>
        <p:txBody>
          <a:bodyPr/>
          <a:lstStyle/>
          <a:p>
            <a:fld id="{F5EF8141-5781-4FD4-9552-C5D35CA5005E}" type="slidenum">
              <a:rPr lang="pt-BR" smtClean="0"/>
              <a:t>‹nº›</a:t>
            </a:fld>
            <a:endParaRPr lang="pt-BR"/>
          </a:p>
        </p:txBody>
      </p:sp>
    </p:spTree>
    <p:extLst>
      <p:ext uri="{BB962C8B-B14F-4D97-AF65-F5344CB8AC3E}">
        <p14:creationId xmlns:p14="http://schemas.microsoft.com/office/powerpoint/2010/main" val="1784171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527F9B-59B9-40F5-9E04-0B6335B52A2E}" type="datetime1">
              <a:rPr lang="pt-BR" smtClean="0"/>
              <a:t>22/03/2025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pt-BR"/>
              <a:t>UNYPÚBLICA UNYFLEX</a:t>
            </a: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EF8141-5781-4FD4-9552-C5D35CA5005E}" type="slidenum">
              <a:rPr lang="pt-BR" smtClean="0"/>
              <a:t>‹nº›</a:t>
            </a:fld>
            <a:endParaRPr lang="pt-BR"/>
          </a:p>
        </p:txBody>
      </p:sp>
    </p:spTree>
    <p:extLst>
      <p:ext uri="{BB962C8B-B14F-4D97-AF65-F5344CB8AC3E}">
        <p14:creationId xmlns:p14="http://schemas.microsoft.com/office/powerpoint/2010/main" val="2355665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3" name="Espaço Reservado para Número de Slide 2"/>
          <p:cNvSpPr>
            <a:spLocks noGrp="1"/>
          </p:cNvSpPr>
          <p:nvPr>
            <p:ph type="sldNum" sz="quarter" idx="12"/>
          </p:nvPr>
        </p:nvSpPr>
        <p:spPr/>
        <p:txBody>
          <a:bodyPr/>
          <a:lstStyle/>
          <a:p>
            <a:fld id="{F5EF8141-5781-4FD4-9552-C5D35CA5005E}" type="slidenum">
              <a:rPr lang="pt-BR" smtClean="0"/>
              <a:t>1</a:t>
            </a:fld>
            <a:endParaRPr lang="pt-BR"/>
          </a:p>
        </p:txBody>
      </p:sp>
    </p:spTree>
    <p:extLst>
      <p:ext uri="{BB962C8B-B14F-4D97-AF65-F5344CB8AC3E}">
        <p14:creationId xmlns:p14="http://schemas.microsoft.com/office/powerpoint/2010/main" val="3888301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1ED9876-F5DE-D4DB-DE0F-C1F33F54F73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76EE8B8-3CCD-DC2A-BF62-D433997CFD6C}"/>
              </a:ext>
            </a:extLst>
          </p:cNvPr>
          <p:cNvSpPr>
            <a:spLocks noGrp="1"/>
          </p:cNvSpPr>
          <p:nvPr>
            <p:ph type="title"/>
          </p:nvPr>
        </p:nvSpPr>
        <p:spPr>
          <a:xfrm>
            <a:off x="780663" y="708339"/>
            <a:ext cx="10666270" cy="528034"/>
          </a:xfrm>
        </p:spPr>
        <p:txBody>
          <a:bodyPr>
            <a:normAutofit/>
          </a:bodyPr>
          <a:lstStyle/>
          <a:p>
            <a:pPr algn="ctr"/>
            <a:r>
              <a:rPr lang="pt-BR" sz="2000" b="1" dirty="0">
                <a:latin typeface="Arial" panose="020B0604020202020204" pitchFamily="34" charset="0"/>
                <a:cs typeface="Arial" panose="020B0604020202020204" pitchFamily="34" charset="0"/>
              </a:rPr>
              <a:t>Patrimônio Móvel: Regras de Gestão</a:t>
            </a:r>
          </a:p>
        </p:txBody>
      </p:sp>
      <p:sp>
        <p:nvSpPr>
          <p:cNvPr id="3" name="Espaço Reservado para Conteúdo 2">
            <a:extLst>
              <a:ext uri="{FF2B5EF4-FFF2-40B4-BE49-F238E27FC236}">
                <a16:creationId xmlns:a16="http://schemas.microsoft.com/office/drawing/2014/main" id="{8AE1E757-5526-AF43-0724-15DBD92BD8B1}"/>
              </a:ext>
            </a:extLst>
          </p:cNvPr>
          <p:cNvSpPr>
            <a:spLocks noGrp="1"/>
          </p:cNvSpPr>
          <p:nvPr>
            <p:ph idx="1"/>
          </p:nvPr>
        </p:nvSpPr>
        <p:spPr>
          <a:xfrm>
            <a:off x="566670" y="1236373"/>
            <a:ext cx="10880263" cy="5293216"/>
          </a:xfrm>
        </p:spPr>
        <p:txBody>
          <a:bodyPr>
            <a:normAutofit/>
          </a:bodyPr>
          <a:lstStyle/>
          <a:p>
            <a:pPr>
              <a:lnSpc>
                <a:spcPct val="115000"/>
              </a:lnSpc>
              <a:spcAft>
                <a:spcPts val="800"/>
              </a:spcAft>
            </a:pPr>
            <a:r>
              <a:rPr lang="pt-BR" sz="1800" b="1" kern="100" dirty="0">
                <a:effectLst/>
                <a:latin typeface="Arial Black" panose="020B0A04020102020204" pitchFamily="34" charset="0"/>
                <a:ea typeface="Aptos" panose="020B0004020202020204" pitchFamily="34" charset="0"/>
                <a:cs typeface="Times New Roman" panose="02020603050405020304" pitchFamily="18" charset="0"/>
              </a:rPr>
              <a:t>ALMOXARIFADO: Gestão, Controle e Responsabilização</a:t>
            </a:r>
            <a:endParaRPr lang="pt-BR" sz="1800" kern="100" dirty="0">
              <a:effectLst/>
              <a:latin typeface="Arial Black" panose="020B0A040201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pt-BR" sz="1800" b="1" kern="100" dirty="0">
                <a:effectLst/>
                <a:latin typeface="Arial Black" panose="020B0A04020102020204" pitchFamily="34" charset="0"/>
                <a:ea typeface="Aptos" panose="020B0004020202020204" pitchFamily="34" charset="0"/>
                <a:cs typeface="Arial" panose="020B0604020202020204" pitchFamily="34" charset="0"/>
              </a:rPr>
              <a:t>4 -  Distribuição:</a:t>
            </a:r>
          </a:p>
          <a:p>
            <a:pPr indent="449580">
              <a:lnSpc>
                <a:spcPct val="115000"/>
              </a:lnSpc>
              <a:spcAft>
                <a:spcPts val="800"/>
              </a:spcAft>
            </a:pPr>
            <a:r>
              <a:rPr lang="pt-BR" sz="1800" b="1" kern="100" dirty="0">
                <a:effectLst/>
                <a:latin typeface="Arial Black" panose="020B0A04020102020204" pitchFamily="34" charset="0"/>
                <a:ea typeface="Aptos" panose="020B0004020202020204" pitchFamily="34" charset="0"/>
                <a:cs typeface="Arial" panose="020B0604020202020204" pitchFamily="34" charset="0"/>
              </a:rPr>
              <a:t>a) requisições e romaneios internos</a:t>
            </a:r>
          </a:p>
          <a:p>
            <a:pPr indent="449580">
              <a:lnSpc>
                <a:spcPct val="115000"/>
              </a:lnSpc>
              <a:spcAft>
                <a:spcPts val="800"/>
              </a:spcAft>
            </a:pPr>
            <a:r>
              <a:rPr lang="pt-BR" sz="1800" b="1" kern="100" dirty="0">
                <a:effectLst/>
                <a:latin typeface="Arial Black" panose="020B0A04020102020204" pitchFamily="34" charset="0"/>
                <a:ea typeface="Aptos" panose="020B0004020202020204" pitchFamily="34" charset="0"/>
                <a:cs typeface="Arial" panose="020B0604020202020204" pitchFamily="34" charset="0"/>
              </a:rPr>
              <a:t>b) formas de entrega</a:t>
            </a:r>
          </a:p>
          <a:p>
            <a:pPr indent="449580">
              <a:lnSpc>
                <a:spcPct val="115000"/>
              </a:lnSpc>
              <a:spcAft>
                <a:spcPts val="800"/>
              </a:spcAft>
            </a:pPr>
            <a:r>
              <a:rPr lang="pt-BR" sz="1800" b="1" kern="100" dirty="0">
                <a:effectLst/>
                <a:latin typeface="Arial Black" panose="020B0A04020102020204" pitchFamily="34" charset="0"/>
                <a:ea typeface="Aptos" panose="020B0004020202020204" pitchFamily="34" charset="0"/>
                <a:cs typeface="Arial" panose="020B0604020202020204" pitchFamily="34" charset="0"/>
              </a:rPr>
              <a:t>c) estudo de fluxo temporal</a:t>
            </a:r>
          </a:p>
          <a:p>
            <a:pPr indent="449580">
              <a:lnSpc>
                <a:spcPct val="115000"/>
              </a:lnSpc>
              <a:spcAft>
                <a:spcPts val="800"/>
              </a:spcAft>
            </a:pPr>
            <a:r>
              <a:rPr lang="pt-BR" sz="1800" b="1" kern="100" dirty="0">
                <a:effectLst/>
                <a:latin typeface="Arial Black" panose="020B0A04020102020204" pitchFamily="34" charset="0"/>
                <a:ea typeface="Aptos" panose="020B0004020202020204" pitchFamily="34" charset="0"/>
                <a:cs typeface="Arial" panose="020B0604020202020204" pitchFamily="34" charset="0"/>
              </a:rPr>
              <a:t>d) processos de reposição</a:t>
            </a:r>
          </a:p>
          <a:p>
            <a:pPr indent="449580">
              <a:lnSpc>
                <a:spcPct val="115000"/>
              </a:lnSpc>
              <a:spcAft>
                <a:spcPts val="800"/>
              </a:spcAft>
            </a:pPr>
            <a:r>
              <a:rPr lang="pt-BR" sz="1800" b="1" kern="100" dirty="0">
                <a:effectLst/>
                <a:latin typeface="Arial Black" panose="020B0A04020102020204" pitchFamily="34" charset="0"/>
                <a:ea typeface="Aptos" panose="020B0004020202020204" pitchFamily="34" charset="0"/>
                <a:cs typeface="Arial" panose="020B0604020202020204" pitchFamily="34" charset="0"/>
              </a:rPr>
              <a:t>e) comunicações prévias ao setor de compras</a:t>
            </a:r>
          </a:p>
          <a:p>
            <a:pPr indent="449580">
              <a:lnSpc>
                <a:spcPct val="115000"/>
              </a:lnSpc>
              <a:spcAft>
                <a:spcPts val="800"/>
              </a:spcAft>
            </a:pPr>
            <a:r>
              <a:rPr lang="pt-BR" sz="1800" b="1" kern="100" dirty="0">
                <a:effectLst/>
                <a:latin typeface="Arial Black" panose="020B0A04020102020204" pitchFamily="34" charset="0"/>
                <a:ea typeface="Aptos" panose="020B0004020202020204" pitchFamily="34" charset="0"/>
                <a:cs typeface="Arial" panose="020B0604020202020204" pitchFamily="34" charset="0"/>
              </a:rPr>
              <a:t>f) responsabilizações</a:t>
            </a:r>
          </a:p>
        </p:txBody>
      </p:sp>
      <p:sp>
        <p:nvSpPr>
          <p:cNvPr id="4" name="Espaço Reservado para Rodapé 3">
            <a:extLst>
              <a:ext uri="{FF2B5EF4-FFF2-40B4-BE49-F238E27FC236}">
                <a16:creationId xmlns:a16="http://schemas.microsoft.com/office/drawing/2014/main" id="{876F5829-6F3F-8465-4366-CF9DDE6D6D4F}"/>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54DAE5CD-4426-414C-AD16-9C5F8FD7F405}"/>
              </a:ext>
            </a:extLst>
          </p:cNvPr>
          <p:cNvSpPr>
            <a:spLocks noGrp="1"/>
          </p:cNvSpPr>
          <p:nvPr>
            <p:ph type="sldNum" sz="quarter" idx="12"/>
          </p:nvPr>
        </p:nvSpPr>
        <p:spPr/>
        <p:txBody>
          <a:bodyPr/>
          <a:lstStyle/>
          <a:p>
            <a:fld id="{F5EF8141-5781-4FD4-9552-C5D35CA5005E}" type="slidenum">
              <a:rPr lang="pt-BR" smtClean="0"/>
              <a:t>10</a:t>
            </a:fld>
            <a:endParaRPr lang="pt-BR"/>
          </a:p>
        </p:txBody>
      </p:sp>
    </p:spTree>
    <p:extLst>
      <p:ext uri="{BB962C8B-B14F-4D97-AF65-F5344CB8AC3E}">
        <p14:creationId xmlns:p14="http://schemas.microsoft.com/office/powerpoint/2010/main" val="2842393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8"/>
            <a:ext cx="10666270" cy="682579"/>
          </a:xfrm>
        </p:spPr>
        <p:txBody>
          <a:bodyPr>
            <a:normAutofit/>
          </a:bodyPr>
          <a:lstStyle/>
          <a:p>
            <a:pPr algn="ctr"/>
            <a:r>
              <a:rPr lang="pt-BR" sz="2000" b="1" dirty="0">
                <a:latin typeface="Arial" panose="020B0604020202020204" pitchFamily="34" charset="0"/>
                <a:cs typeface="Arial" panose="020B0604020202020204" pitchFamily="34" charset="0"/>
              </a:rPr>
              <a:t>Almoxarifado: Gestão, Controle e Responsabilização</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236373"/>
            <a:ext cx="10608733" cy="4940590"/>
          </a:xfrm>
        </p:spPr>
        <p:txBody>
          <a:bodyPr>
            <a:normAutofit lnSpcReduction="10000"/>
          </a:bodyPr>
          <a:lstStyle/>
          <a:p>
            <a:endParaRPr lang="pt-BR" b="1" dirty="0"/>
          </a:p>
          <a:p>
            <a:pPr marL="0" indent="0">
              <a:buNone/>
            </a:pPr>
            <a:r>
              <a:rPr lang="pt-BR" sz="2400" b="1"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LEGISLAÇÃO:</a:t>
            </a:r>
          </a:p>
          <a:p>
            <a:pPr marL="0" indent="0">
              <a:buNone/>
            </a:pPr>
            <a:endParaRPr lang="pt-BR" b="1" dirty="0">
              <a:latin typeface="Arial" panose="020B0604020202020204" pitchFamily="34" charset="0"/>
              <a:cs typeface="Arial" panose="020B0604020202020204" pitchFamily="34" charset="0"/>
            </a:endParaRPr>
          </a:p>
          <a:p>
            <a:pPr lvl="2"/>
            <a:r>
              <a:rPr lang="pt-BR" sz="2800" dirty="0">
                <a:latin typeface="Arial" panose="020B0604020202020204" pitchFamily="34" charset="0"/>
                <a:cs typeface="Arial" panose="020B0604020202020204" pitchFamily="34" charset="0"/>
              </a:rPr>
              <a:t>Decreto 99.658/90</a:t>
            </a:r>
          </a:p>
          <a:p>
            <a:pPr lvl="2"/>
            <a:r>
              <a:rPr lang="pt-BR" sz="2800" dirty="0">
                <a:latin typeface="Arial" panose="020B0604020202020204" pitchFamily="34" charset="0"/>
                <a:cs typeface="Arial" panose="020B0604020202020204" pitchFamily="34" charset="0"/>
              </a:rPr>
              <a:t>IN 205/88 SEDAP</a:t>
            </a:r>
          </a:p>
          <a:p>
            <a:pPr lvl="2"/>
            <a:r>
              <a:rPr lang="pt-BR" sz="2800" dirty="0">
                <a:latin typeface="Arial" panose="020B0604020202020204" pitchFamily="34" charset="0"/>
                <a:cs typeface="Arial" panose="020B0604020202020204" pitchFamily="34" charset="0"/>
              </a:rPr>
              <a:t>Decreto Lei 200/67</a:t>
            </a:r>
          </a:p>
          <a:p>
            <a:pPr lvl="2"/>
            <a:r>
              <a:rPr lang="pt-BR" sz="2800" dirty="0">
                <a:latin typeface="Arial" panose="020B0604020202020204" pitchFamily="34" charset="0"/>
                <a:cs typeface="Arial" panose="020B0604020202020204" pitchFamily="34" charset="0"/>
              </a:rPr>
              <a:t>Lei 19.322/2017 Governo do Estado do Pr.</a:t>
            </a:r>
          </a:p>
          <a:p>
            <a:pPr lvl="2"/>
            <a:r>
              <a:rPr lang="pt-BR" sz="2800" dirty="0">
                <a:latin typeface="Arial" panose="020B0604020202020204" pitchFamily="34" charset="0"/>
                <a:cs typeface="Arial" panose="020B0604020202020204" pitchFamily="34" charset="0"/>
              </a:rPr>
              <a:t>Lei 4.320/64</a:t>
            </a:r>
          </a:p>
          <a:p>
            <a:pPr lvl="2"/>
            <a:r>
              <a:rPr lang="pt-BR" sz="2800" dirty="0">
                <a:latin typeface="Arial" panose="020B0604020202020204" pitchFamily="34" charset="0"/>
                <a:cs typeface="Arial" panose="020B0604020202020204" pitchFamily="34" charset="0"/>
              </a:rPr>
              <a:t>Portaria 344/98 Armazenamento de Medicamentos sujeitos a Controle Especial</a:t>
            </a:r>
          </a:p>
          <a:p>
            <a:pPr lvl="2"/>
            <a:r>
              <a:rPr lang="pt-BR" sz="2800" dirty="0">
                <a:latin typeface="Arial" panose="020B0604020202020204" pitchFamily="34" charset="0"/>
                <a:cs typeface="Arial" panose="020B0604020202020204" pitchFamily="34" charset="0"/>
              </a:rPr>
              <a:t>Portaria 448 13/09/2002</a:t>
            </a:r>
          </a:p>
          <a:p>
            <a:pPr lvl="2"/>
            <a:endParaRPr lang="pt-BR" sz="2800" dirty="0">
              <a:latin typeface="Arial" panose="020B0604020202020204" pitchFamily="34" charset="0"/>
              <a:cs typeface="Arial" panose="020B0604020202020204" pitchFamily="34" charset="0"/>
            </a:endParaRPr>
          </a:p>
          <a:p>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11</a:t>
            </a:fld>
            <a:endParaRPr lang="pt-BR"/>
          </a:p>
        </p:txBody>
      </p:sp>
    </p:spTree>
    <p:extLst>
      <p:ext uri="{BB962C8B-B14F-4D97-AF65-F5344CB8AC3E}">
        <p14:creationId xmlns:p14="http://schemas.microsoft.com/office/powerpoint/2010/main" val="2981669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D6FEAF7-2E3E-C7AD-8FA2-C5C51BE3438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FBE3D79-BD0B-3983-CBF7-A99769CB6AE3}"/>
              </a:ext>
            </a:extLst>
          </p:cNvPr>
          <p:cNvSpPr>
            <a:spLocks noGrp="1"/>
          </p:cNvSpPr>
          <p:nvPr>
            <p:ph type="title"/>
          </p:nvPr>
        </p:nvSpPr>
        <p:spPr>
          <a:xfrm>
            <a:off x="780663" y="708338"/>
            <a:ext cx="10666270" cy="682579"/>
          </a:xfrm>
        </p:spPr>
        <p:txBody>
          <a:bodyPr>
            <a:normAutofit/>
          </a:bodyPr>
          <a:lstStyle/>
          <a:p>
            <a:pPr algn="ctr"/>
            <a:r>
              <a:rPr lang="pt-BR" sz="2000" b="1" dirty="0">
                <a:latin typeface="Arial" panose="020B0604020202020204" pitchFamily="34" charset="0"/>
                <a:cs typeface="Arial" panose="020B0604020202020204" pitchFamily="34" charset="0"/>
              </a:rPr>
              <a:t>Almoxarifado: Gestão, Controle e Responsabilização</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9AA76217-F1BC-6E1B-52C0-9FDE66E2CEE0}"/>
              </a:ext>
            </a:extLst>
          </p:cNvPr>
          <p:cNvSpPr>
            <a:spLocks noGrp="1"/>
          </p:cNvSpPr>
          <p:nvPr>
            <p:ph idx="1"/>
          </p:nvPr>
        </p:nvSpPr>
        <p:spPr>
          <a:xfrm>
            <a:off x="228600" y="971550"/>
            <a:ext cx="11830050" cy="5384800"/>
          </a:xfrm>
        </p:spPr>
        <p:txBody>
          <a:bodyPr>
            <a:normAutofit fontScale="77500" lnSpcReduction="20000"/>
          </a:bodyPr>
          <a:lstStyle/>
          <a:p>
            <a:endParaRPr lang="pt-BR" b="1" dirty="0"/>
          </a:p>
          <a:p>
            <a:pPr marL="0" indent="0">
              <a:buNone/>
            </a:pPr>
            <a:r>
              <a:rPr lang="pt-BR" sz="2400" b="1"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LEGISLAÇÃO:</a:t>
            </a:r>
          </a:p>
          <a:p>
            <a:pPr marL="0" indent="0">
              <a:buNone/>
            </a:pPr>
            <a:r>
              <a:rPr lang="pt-BR" sz="2300" b="1" kern="100" dirty="0">
                <a:effectLst/>
                <a:latin typeface="Arial" panose="020B0604020202020204" pitchFamily="34" charset="0"/>
                <a:ea typeface="Aptos" panose="020B0004020202020204" pitchFamily="34" charset="0"/>
                <a:cs typeface="Arial" panose="020B0604020202020204" pitchFamily="34" charset="0"/>
              </a:rPr>
              <a:t>    </a:t>
            </a:r>
            <a:r>
              <a:rPr lang="pt-BR" sz="2300" kern="100" dirty="0">
                <a:effectLst/>
                <a:latin typeface="Aptos Black" panose="020F0502020204030204" pitchFamily="34" charset="0"/>
                <a:ea typeface="Aptos" panose="020B0004020202020204" pitchFamily="34" charset="0"/>
                <a:cs typeface="Times New Roman" panose="02020603050405020304" pitchFamily="18" charset="0"/>
              </a:rPr>
              <a:t>• Lei nº 14.133, de 1º de abril de 2021, Lei de Licitações e Contratos Administrativos; </a:t>
            </a:r>
          </a:p>
          <a:p>
            <a:pPr>
              <a:lnSpc>
                <a:spcPct val="115000"/>
              </a:lnSpc>
              <a:spcAft>
                <a:spcPts val="800"/>
              </a:spcAft>
            </a:pPr>
            <a:r>
              <a:rPr lang="pt-BR" sz="2300" kern="100" dirty="0">
                <a:effectLst/>
                <a:latin typeface="Aptos Black" panose="020F0502020204030204" pitchFamily="34" charset="0"/>
                <a:ea typeface="Aptos" panose="020B0004020202020204" pitchFamily="34" charset="0"/>
                <a:cs typeface="Times New Roman" panose="02020603050405020304" pitchFamily="18" charset="0"/>
              </a:rPr>
              <a:t>• Decreto-Lei nº 200, de 25 de fevereiro de 1967, que dispõe sobre a organização da Administração Federal, estabelece diretrizes para a Reforma Administrativa e dá outras providências; </a:t>
            </a:r>
          </a:p>
          <a:p>
            <a:pPr>
              <a:lnSpc>
                <a:spcPct val="115000"/>
              </a:lnSpc>
              <a:spcAft>
                <a:spcPts val="800"/>
              </a:spcAft>
            </a:pPr>
            <a:r>
              <a:rPr lang="pt-BR" sz="2300" kern="100" dirty="0">
                <a:effectLst/>
                <a:latin typeface="Aptos Black" panose="020F0502020204030204" pitchFamily="34" charset="0"/>
                <a:ea typeface="Aptos" panose="020B0004020202020204" pitchFamily="34" charset="0"/>
                <a:cs typeface="Times New Roman" panose="02020603050405020304" pitchFamily="18" charset="0"/>
              </a:rPr>
              <a:t>• Decreto nº 9.373, de 11 de maio de 2018, que dispõe sobre a alienação, a cessão, a transferência, a destinação e a disposição final ambientalmente adequada de bens móveis no âmbito da Administração Pública federal direta, autárquica e fundacional; </a:t>
            </a:r>
          </a:p>
          <a:p>
            <a:pPr>
              <a:lnSpc>
                <a:spcPct val="115000"/>
              </a:lnSpc>
              <a:spcAft>
                <a:spcPts val="800"/>
              </a:spcAft>
            </a:pPr>
            <a:r>
              <a:rPr lang="pt-BR" sz="2300" kern="100" dirty="0">
                <a:effectLst/>
                <a:latin typeface="Aptos Black" panose="020F0502020204030204" pitchFamily="34" charset="0"/>
                <a:ea typeface="Aptos" panose="020B0004020202020204" pitchFamily="34" charset="0"/>
                <a:cs typeface="Times New Roman" panose="02020603050405020304" pitchFamily="18" charset="0"/>
              </a:rPr>
              <a:t>• Instrução Normativa nº 11, de 29 de novembro de 2018, que dispõe sobre ferramenta informatizada de disponibilização de bens móveis inservíveis para fins de alienação, de cessão e de transferência no âmbito da Administração Pública federal direta, autárquica e fundacional - </a:t>
            </a:r>
            <a:r>
              <a:rPr lang="pt-BR" sz="2300" kern="100" dirty="0" err="1">
                <a:effectLst/>
                <a:latin typeface="Aptos Black" panose="020F0502020204030204" pitchFamily="34" charset="0"/>
                <a:ea typeface="Aptos" panose="020B0004020202020204" pitchFamily="34" charset="0"/>
                <a:cs typeface="Times New Roman" panose="02020603050405020304" pitchFamily="18" charset="0"/>
              </a:rPr>
              <a:t>Reuse.Gov</a:t>
            </a:r>
            <a:r>
              <a:rPr lang="pt-BR" sz="2300" kern="100" dirty="0">
                <a:effectLst/>
                <a:latin typeface="Aptos Black" panose="020F0502020204030204" pitchFamily="34" charset="0"/>
                <a:ea typeface="Aptos" panose="020B0004020202020204" pitchFamily="34" charset="0"/>
                <a:cs typeface="Times New Roman" panose="02020603050405020304" pitchFamily="18" charset="0"/>
              </a:rPr>
              <a:t>; e </a:t>
            </a:r>
          </a:p>
          <a:p>
            <a:pPr>
              <a:lnSpc>
                <a:spcPct val="115000"/>
              </a:lnSpc>
              <a:spcAft>
                <a:spcPts val="800"/>
              </a:spcAft>
            </a:pPr>
            <a:r>
              <a:rPr lang="pt-BR" sz="2300" kern="100" dirty="0">
                <a:effectLst/>
                <a:latin typeface="Aptos Black" panose="020F0502020204030204" pitchFamily="34" charset="0"/>
                <a:ea typeface="Aptos" panose="020B0004020202020204" pitchFamily="34" charset="0"/>
                <a:cs typeface="Times New Roman" panose="02020603050405020304" pitchFamily="18" charset="0"/>
              </a:rPr>
              <a:t>• Instrução Normativa nº 02, de 2 de maio de 2017, que dispõe sobre as diretrizes de avaliação dos imóveis da União ou de seu interesse, bem como define os parâmetros técnicos de avaliação para cobrança em razão de sua utilização. Este Manual está dividido em duas partes. A primeira parte trata da gestão de bens móveis e a segunda, da gestão de bens imóveis</a:t>
            </a:r>
          </a:p>
          <a:p>
            <a:pPr lvl="2"/>
            <a:endParaRPr lang="pt-BR" sz="2800" dirty="0">
              <a:latin typeface="Arial" panose="020B0604020202020204" pitchFamily="34" charset="0"/>
              <a:cs typeface="Arial" panose="020B0604020202020204" pitchFamily="34" charset="0"/>
            </a:endParaRPr>
          </a:p>
          <a:p>
            <a:pPr lvl="2"/>
            <a:endParaRPr lang="pt-BR" sz="2800" dirty="0">
              <a:latin typeface="Arial" panose="020B0604020202020204" pitchFamily="34" charset="0"/>
              <a:cs typeface="Arial" panose="020B0604020202020204" pitchFamily="34" charset="0"/>
            </a:endParaRPr>
          </a:p>
          <a:p>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a:extLst>
              <a:ext uri="{FF2B5EF4-FFF2-40B4-BE49-F238E27FC236}">
                <a16:creationId xmlns:a16="http://schemas.microsoft.com/office/drawing/2014/main" id="{8BF8FF73-CBB6-D101-056A-53A82B888F63}"/>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BC436501-2FAA-8784-1F58-F982AF36989A}"/>
              </a:ext>
            </a:extLst>
          </p:cNvPr>
          <p:cNvSpPr>
            <a:spLocks noGrp="1"/>
          </p:cNvSpPr>
          <p:nvPr>
            <p:ph type="sldNum" sz="quarter" idx="12"/>
          </p:nvPr>
        </p:nvSpPr>
        <p:spPr/>
        <p:txBody>
          <a:bodyPr/>
          <a:lstStyle/>
          <a:p>
            <a:fld id="{F5EF8141-5781-4FD4-9552-C5D35CA5005E}" type="slidenum">
              <a:rPr lang="pt-BR" smtClean="0"/>
              <a:t>12</a:t>
            </a:fld>
            <a:endParaRPr lang="pt-BR"/>
          </a:p>
        </p:txBody>
      </p:sp>
    </p:spTree>
    <p:extLst>
      <p:ext uri="{BB962C8B-B14F-4D97-AF65-F5344CB8AC3E}">
        <p14:creationId xmlns:p14="http://schemas.microsoft.com/office/powerpoint/2010/main" val="2061692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236373"/>
            <a:ext cx="10608733" cy="4940590"/>
          </a:xfrm>
        </p:spPr>
        <p:txBody>
          <a:bodyPr>
            <a:normAutofit lnSpcReduction="10000"/>
          </a:bodyPr>
          <a:lstStyle/>
          <a:p>
            <a:pPr marL="0" indent="0">
              <a:buNone/>
              <a:defRPr/>
            </a:pPr>
            <a:r>
              <a:rPr lang="pt-BR" b="1" dirty="0"/>
              <a:t> EXECUÇÃO ORÇAMENTÁRIA</a:t>
            </a:r>
          </a:p>
          <a:p>
            <a:pPr>
              <a:buFontTx/>
              <a:buChar char="-"/>
              <a:defRPr/>
            </a:pPr>
            <a:r>
              <a:rPr lang="pt-BR" b="1" dirty="0"/>
              <a:t>Proposta Orçamentária</a:t>
            </a:r>
          </a:p>
          <a:p>
            <a:pPr>
              <a:buFontTx/>
              <a:buChar char="-"/>
              <a:defRPr/>
            </a:pPr>
            <a:r>
              <a:rPr lang="pt-BR" b="1" dirty="0"/>
              <a:t>Lei Orçamentária</a:t>
            </a:r>
          </a:p>
          <a:p>
            <a:pPr>
              <a:buFontTx/>
              <a:buChar char="-"/>
              <a:defRPr/>
            </a:pPr>
            <a:r>
              <a:rPr lang="pt-BR" b="1" dirty="0"/>
              <a:t>Receita – Tributos - Impostos, taxas e contribuições de melhoria</a:t>
            </a:r>
          </a:p>
          <a:p>
            <a:pPr marL="0" indent="0">
              <a:buNone/>
              <a:defRPr/>
            </a:pPr>
            <a:r>
              <a:rPr lang="pt-BR" b="1" dirty="0"/>
              <a:t>	          transferências Governamentais.</a:t>
            </a:r>
          </a:p>
          <a:p>
            <a:pPr>
              <a:buFontTx/>
              <a:buChar char="-"/>
              <a:defRPr/>
            </a:pPr>
            <a:r>
              <a:rPr lang="pt-BR" b="1" dirty="0"/>
              <a:t>Despesas – Processos Licitatórios</a:t>
            </a:r>
          </a:p>
          <a:p>
            <a:pPr marL="0" indent="0">
              <a:buNone/>
              <a:defRPr/>
            </a:pPr>
            <a:r>
              <a:rPr lang="pt-BR" b="1" dirty="0"/>
              <a:t>		  Salários</a:t>
            </a:r>
          </a:p>
          <a:p>
            <a:pPr marL="0" indent="0">
              <a:buNone/>
              <a:defRPr/>
            </a:pPr>
            <a:r>
              <a:rPr lang="pt-BR" b="1" dirty="0"/>
              <a:t>		  Despesas Antecipadas (Diárias / Suprimento de Fundos)</a:t>
            </a:r>
          </a:p>
          <a:p>
            <a:pPr marL="0" indent="0">
              <a:buNone/>
              <a:defRPr/>
            </a:pPr>
            <a:r>
              <a:rPr lang="pt-BR" b="1" dirty="0"/>
              <a:t> - Contabilizações dos Atos e Fatos Contábeis. </a:t>
            </a:r>
          </a:p>
          <a:p>
            <a:pPr marL="0" indent="0">
              <a:buNone/>
              <a:defRPr/>
            </a:pPr>
            <a:r>
              <a:rPr lang="pt-BR" b="1" dirty="0"/>
              <a:t>		  Registro no SIM  AM  - TCE - PR                      </a:t>
            </a: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13</a:t>
            </a:fld>
            <a:endParaRPr lang="pt-BR"/>
          </a:p>
        </p:txBody>
      </p:sp>
    </p:spTree>
    <p:extLst>
      <p:ext uri="{BB962C8B-B14F-4D97-AF65-F5344CB8AC3E}">
        <p14:creationId xmlns:p14="http://schemas.microsoft.com/office/powerpoint/2010/main" val="43566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C136DB55-634D-83D0-6DFE-AA145788458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0D30F7D-DE0B-61CE-5693-291C935E418E}"/>
              </a:ext>
            </a:extLst>
          </p:cNvPr>
          <p:cNvSpPr>
            <a:spLocks noGrp="1"/>
          </p:cNvSpPr>
          <p:nvPr>
            <p:ph type="title"/>
          </p:nvPr>
        </p:nvSpPr>
        <p:spPr>
          <a:xfrm>
            <a:off x="780663" y="708339"/>
            <a:ext cx="10666270"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20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665EA82F-A14B-E023-8410-7DECD4A54EB2}"/>
              </a:ext>
            </a:extLst>
          </p:cNvPr>
          <p:cNvSpPr>
            <a:spLocks noGrp="1"/>
          </p:cNvSpPr>
          <p:nvPr>
            <p:ph idx="1"/>
          </p:nvPr>
        </p:nvSpPr>
        <p:spPr>
          <a:xfrm>
            <a:off x="838200" y="1236373"/>
            <a:ext cx="10608733" cy="4940590"/>
          </a:xfrm>
        </p:spPr>
        <p:txBody>
          <a:bodyPr/>
          <a:lstStyle/>
          <a:p>
            <a:pPr marL="0" indent="0">
              <a:buNone/>
            </a:pPr>
            <a:r>
              <a:rPr lang="pt-BR" b="1" dirty="0"/>
              <a:t>EXECUÇÃO ORÇAMENTÁRIA</a:t>
            </a:r>
          </a:p>
          <a:p>
            <a:pPr>
              <a:buFontTx/>
              <a:buChar char="-"/>
            </a:pPr>
            <a:endParaRPr lang="pt-BR" b="1" dirty="0"/>
          </a:p>
          <a:p>
            <a:pPr>
              <a:buFontTx/>
              <a:buChar char="-"/>
            </a:pPr>
            <a:r>
              <a:rPr lang="pt-BR" b="1" dirty="0"/>
              <a:t>Balanço Orçamentário</a:t>
            </a:r>
          </a:p>
          <a:p>
            <a:pPr>
              <a:buFontTx/>
              <a:buChar char="-"/>
            </a:pPr>
            <a:r>
              <a:rPr lang="pt-BR" b="1" dirty="0"/>
              <a:t>Balanço Financeiro</a:t>
            </a:r>
          </a:p>
          <a:p>
            <a:pPr>
              <a:buFontTx/>
              <a:buChar char="-"/>
            </a:pPr>
            <a:r>
              <a:rPr lang="pt-BR" b="1" dirty="0"/>
              <a:t>Demonstração das Variações Patrimoniais e Balanço Compensado</a:t>
            </a:r>
          </a:p>
          <a:p>
            <a:pPr>
              <a:buFontTx/>
              <a:buChar char="-"/>
            </a:pPr>
            <a:r>
              <a:rPr lang="pt-BR" b="1" dirty="0"/>
              <a:t>Relatórios LRF (Trimestrais)</a:t>
            </a:r>
          </a:p>
          <a:p>
            <a:pPr>
              <a:buFontTx/>
              <a:buChar char="-"/>
            </a:pPr>
            <a:r>
              <a:rPr lang="pt-BR" b="1" dirty="0"/>
              <a:t>Prestação de Contas (de governo) – TCE - Pr</a:t>
            </a:r>
          </a:p>
          <a:p>
            <a:r>
              <a:rPr lang="pt-BR" b="1" dirty="0"/>
              <a:t>                         Inventário Almoxarifado.</a:t>
            </a:r>
          </a:p>
          <a:p>
            <a:r>
              <a:rPr lang="pt-BR" b="1" dirty="0"/>
              <a:t>                         Inventário Patrimônio.</a:t>
            </a:r>
          </a:p>
          <a:p>
            <a:endParaRPr lang="pt-BR" dirty="0">
              <a:latin typeface="Arial" panose="020B0604020202020204" pitchFamily="34" charset="0"/>
              <a:cs typeface="Arial" panose="020B0604020202020204" pitchFamily="34" charset="0"/>
            </a:endParaRPr>
          </a:p>
        </p:txBody>
      </p:sp>
      <p:sp>
        <p:nvSpPr>
          <p:cNvPr id="4" name="Espaço Reservado para Rodapé 3">
            <a:extLst>
              <a:ext uri="{FF2B5EF4-FFF2-40B4-BE49-F238E27FC236}">
                <a16:creationId xmlns:a16="http://schemas.microsoft.com/office/drawing/2014/main" id="{2E736E04-B2AC-1AC8-61EB-2F907E15F1E2}"/>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05E753C3-7759-7607-67A5-C8902801306E}"/>
              </a:ext>
            </a:extLst>
          </p:cNvPr>
          <p:cNvSpPr>
            <a:spLocks noGrp="1"/>
          </p:cNvSpPr>
          <p:nvPr>
            <p:ph type="sldNum" sz="quarter" idx="12"/>
          </p:nvPr>
        </p:nvSpPr>
        <p:spPr/>
        <p:txBody>
          <a:bodyPr/>
          <a:lstStyle/>
          <a:p>
            <a:fld id="{F5EF8141-5781-4FD4-9552-C5D35CA5005E}" type="slidenum">
              <a:rPr lang="pt-BR" smtClean="0"/>
              <a:t>14</a:t>
            </a:fld>
            <a:endParaRPr lang="pt-BR"/>
          </a:p>
        </p:txBody>
      </p:sp>
    </p:spTree>
    <p:extLst>
      <p:ext uri="{BB962C8B-B14F-4D97-AF65-F5344CB8AC3E}">
        <p14:creationId xmlns:p14="http://schemas.microsoft.com/office/powerpoint/2010/main" val="1633412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DA4FC78-4A7C-C5DA-8779-BA71B11A7DB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794DE4A-B4F7-1F60-D013-FC3306C7CFBB}"/>
              </a:ext>
            </a:extLst>
          </p:cNvPr>
          <p:cNvSpPr>
            <a:spLocks noGrp="1"/>
          </p:cNvSpPr>
          <p:nvPr>
            <p:ph type="title"/>
          </p:nvPr>
        </p:nvSpPr>
        <p:spPr>
          <a:xfrm>
            <a:off x="780663" y="708339"/>
            <a:ext cx="10666270"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20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1F132043-6ACE-11E3-7149-EC7D783C3441}"/>
              </a:ext>
            </a:extLst>
          </p:cNvPr>
          <p:cNvSpPr>
            <a:spLocks noGrp="1"/>
          </p:cNvSpPr>
          <p:nvPr>
            <p:ph idx="1"/>
          </p:nvPr>
        </p:nvSpPr>
        <p:spPr>
          <a:xfrm>
            <a:off x="838200" y="1236373"/>
            <a:ext cx="10608733" cy="4940590"/>
          </a:xfrm>
        </p:spPr>
        <p:txBody>
          <a:bodyPr>
            <a:normAutofit fontScale="92500" lnSpcReduction="10000"/>
          </a:bodyPr>
          <a:lstStyle/>
          <a:p>
            <a:pPr marL="0" indent="0">
              <a:buNone/>
            </a:pPr>
            <a:r>
              <a:rPr lang="pt-BR" sz="3000" b="1" dirty="0">
                <a:latin typeface="Arial" panose="020B0604020202020204" pitchFamily="34" charset="0"/>
                <a:cs typeface="Arial" panose="020B0604020202020204" pitchFamily="34" charset="0"/>
              </a:rPr>
              <a:t>Estágios da Despesa</a:t>
            </a:r>
            <a:r>
              <a:rPr lang="pt-BR" b="1" dirty="0">
                <a:latin typeface="Arial" panose="020B0604020202020204" pitchFamily="34" charset="0"/>
                <a:cs typeface="Arial" panose="020B0604020202020204" pitchFamily="34" charset="0"/>
              </a:rPr>
              <a:t>:</a:t>
            </a:r>
          </a:p>
          <a:p>
            <a:endParaRPr lang="pt-BR" b="1" dirty="0">
              <a:latin typeface="Arial" panose="020B0604020202020204" pitchFamily="34" charset="0"/>
              <a:cs typeface="Arial" panose="020B0604020202020204" pitchFamily="34" charset="0"/>
            </a:endParaRPr>
          </a:p>
          <a:p>
            <a:r>
              <a:rPr lang="pt-BR" b="1" dirty="0">
                <a:latin typeface="Arial" panose="020B0604020202020204" pitchFamily="34" charset="0"/>
                <a:cs typeface="Arial" panose="020B0604020202020204" pitchFamily="34" charset="0"/>
              </a:rPr>
              <a:t>1 – Fixação;</a:t>
            </a:r>
          </a:p>
          <a:p>
            <a:r>
              <a:rPr lang="pt-BR" b="1" dirty="0">
                <a:latin typeface="Arial" panose="020B0604020202020204" pitchFamily="34" charset="0"/>
                <a:cs typeface="Arial" panose="020B0604020202020204" pitchFamily="34" charset="0"/>
              </a:rPr>
              <a:t>2 – Programação;</a:t>
            </a:r>
          </a:p>
          <a:p>
            <a:r>
              <a:rPr lang="pt-BR" b="1" dirty="0">
                <a:latin typeface="Arial" panose="020B0604020202020204" pitchFamily="34" charset="0"/>
                <a:cs typeface="Arial" panose="020B0604020202020204" pitchFamily="34" charset="0"/>
              </a:rPr>
              <a:t>3 – Licitação;</a:t>
            </a:r>
          </a:p>
          <a:p>
            <a:r>
              <a:rPr lang="pt-BR" b="1" dirty="0">
                <a:latin typeface="Arial" panose="020B0604020202020204" pitchFamily="34" charset="0"/>
                <a:cs typeface="Arial" panose="020B0604020202020204" pitchFamily="34" charset="0"/>
              </a:rPr>
              <a:t>4 – </a:t>
            </a:r>
            <a:r>
              <a:rPr lang="pt-BR" b="1" dirty="0">
                <a:solidFill>
                  <a:srgbClr val="FF0000"/>
                </a:solidFill>
                <a:latin typeface="Arial" panose="020B0604020202020204" pitchFamily="34" charset="0"/>
                <a:cs typeface="Arial" panose="020B0604020202020204" pitchFamily="34" charset="0"/>
              </a:rPr>
              <a:t>Empenho;</a:t>
            </a:r>
          </a:p>
          <a:p>
            <a:r>
              <a:rPr lang="pt-BR" b="1" dirty="0">
                <a:latin typeface="Arial" panose="020B0604020202020204" pitchFamily="34" charset="0"/>
                <a:cs typeface="Arial" panose="020B0604020202020204" pitchFamily="34" charset="0"/>
              </a:rPr>
              <a:t>5 – </a:t>
            </a:r>
            <a:r>
              <a:rPr lang="pt-BR" b="1" dirty="0">
                <a:solidFill>
                  <a:srgbClr val="FF0000"/>
                </a:solidFill>
                <a:latin typeface="Arial" panose="020B0604020202020204" pitchFamily="34" charset="0"/>
                <a:cs typeface="Arial" panose="020B0604020202020204" pitchFamily="34" charset="0"/>
              </a:rPr>
              <a:t>Liquidação;</a:t>
            </a:r>
          </a:p>
          <a:p>
            <a:r>
              <a:rPr lang="pt-BR" b="1" dirty="0">
                <a:latin typeface="Arial" panose="020B0604020202020204" pitchFamily="34" charset="0"/>
                <a:cs typeface="Arial" panose="020B0604020202020204" pitchFamily="34" charset="0"/>
              </a:rPr>
              <a:t>6 – Suprimento e</a:t>
            </a:r>
          </a:p>
          <a:p>
            <a:r>
              <a:rPr lang="pt-BR" b="1" dirty="0">
                <a:latin typeface="Arial" panose="020B0604020202020204" pitchFamily="34" charset="0"/>
                <a:cs typeface="Arial" panose="020B0604020202020204" pitchFamily="34" charset="0"/>
              </a:rPr>
              <a:t>7 – </a:t>
            </a:r>
            <a:r>
              <a:rPr lang="pt-BR" b="1" dirty="0">
                <a:solidFill>
                  <a:srgbClr val="FF0000"/>
                </a:solidFill>
                <a:latin typeface="Arial" panose="020B0604020202020204" pitchFamily="34" charset="0"/>
                <a:cs typeface="Arial" panose="020B0604020202020204" pitchFamily="34" charset="0"/>
              </a:rPr>
              <a:t>Pagamento.</a:t>
            </a:r>
          </a:p>
          <a:p>
            <a:endParaRPr lang="pt-BR" b="1" dirty="0"/>
          </a:p>
          <a:p>
            <a:r>
              <a:rPr lang="pt-BR" sz="2000" dirty="0">
                <a:latin typeface="Arial" panose="020B0604020202020204" pitchFamily="34" charset="0"/>
                <a:cs typeface="Arial" panose="020B0604020202020204" pitchFamily="34" charset="0"/>
              </a:rPr>
              <a:t>Atendimento a lei 131/2009 e decreto 10540/2020(SIAFIC)</a:t>
            </a:r>
            <a:endParaRPr lang="pt-BR" sz="2000" b="1"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4" name="Espaço Reservado para Rodapé 3">
            <a:extLst>
              <a:ext uri="{FF2B5EF4-FFF2-40B4-BE49-F238E27FC236}">
                <a16:creationId xmlns:a16="http://schemas.microsoft.com/office/drawing/2014/main" id="{AD2EEE04-792A-F545-DC3F-63B732352A0A}"/>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6315B5E1-6DD2-2FF7-9960-A4B7F94BD4A1}"/>
              </a:ext>
            </a:extLst>
          </p:cNvPr>
          <p:cNvSpPr>
            <a:spLocks noGrp="1"/>
          </p:cNvSpPr>
          <p:nvPr>
            <p:ph type="sldNum" sz="quarter" idx="12"/>
          </p:nvPr>
        </p:nvSpPr>
        <p:spPr/>
        <p:txBody>
          <a:bodyPr/>
          <a:lstStyle/>
          <a:p>
            <a:fld id="{F5EF8141-5781-4FD4-9552-C5D35CA5005E}" type="slidenum">
              <a:rPr lang="pt-BR" smtClean="0"/>
              <a:t>15</a:t>
            </a:fld>
            <a:endParaRPr lang="pt-BR"/>
          </a:p>
        </p:txBody>
      </p:sp>
    </p:spTree>
    <p:extLst>
      <p:ext uri="{BB962C8B-B14F-4D97-AF65-F5344CB8AC3E}">
        <p14:creationId xmlns:p14="http://schemas.microsoft.com/office/powerpoint/2010/main" val="1374150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D47423B-5FD1-EC3C-FBDF-9BA6AC5B74A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DB2C3C5-F619-4A18-F843-0A9C4521D125}"/>
              </a:ext>
            </a:extLst>
          </p:cNvPr>
          <p:cNvSpPr>
            <a:spLocks noGrp="1"/>
          </p:cNvSpPr>
          <p:nvPr>
            <p:ph type="title"/>
          </p:nvPr>
        </p:nvSpPr>
        <p:spPr>
          <a:xfrm>
            <a:off x="780663" y="708339"/>
            <a:ext cx="10666270"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20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6180C6DC-2340-C20D-8779-972CF80A042D}"/>
              </a:ext>
            </a:extLst>
          </p:cNvPr>
          <p:cNvSpPr>
            <a:spLocks noGrp="1"/>
          </p:cNvSpPr>
          <p:nvPr>
            <p:ph idx="1"/>
          </p:nvPr>
        </p:nvSpPr>
        <p:spPr>
          <a:xfrm>
            <a:off x="838200" y="1236373"/>
            <a:ext cx="10608733" cy="4940590"/>
          </a:xfrm>
        </p:spPr>
        <p:txBody>
          <a:bodyPr/>
          <a:lstStyle/>
          <a:p>
            <a:pPr marL="0" indent="0">
              <a:buNone/>
            </a:pPr>
            <a:r>
              <a:rPr lang="pt-BR" b="1" dirty="0">
                <a:latin typeface="Arial" panose="020B0604020202020204" pitchFamily="34" charset="0"/>
                <a:cs typeface="Arial" panose="020B0604020202020204" pitchFamily="34" charset="0"/>
              </a:rPr>
              <a:t>Estágios da Receita:</a:t>
            </a:r>
          </a:p>
          <a:p>
            <a:endParaRPr lang="pt-BR" b="1" dirty="0">
              <a:latin typeface="Arial" panose="020B0604020202020204" pitchFamily="34" charset="0"/>
              <a:cs typeface="Arial" panose="020B0604020202020204" pitchFamily="34" charset="0"/>
            </a:endParaRPr>
          </a:p>
          <a:p>
            <a:r>
              <a:rPr lang="pt-BR" b="1" dirty="0">
                <a:latin typeface="Arial" panose="020B0604020202020204" pitchFamily="34" charset="0"/>
                <a:cs typeface="Arial" panose="020B0604020202020204" pitchFamily="34" charset="0"/>
              </a:rPr>
              <a:t>1- Previsão;</a:t>
            </a:r>
          </a:p>
          <a:p>
            <a:r>
              <a:rPr lang="pt-BR" b="1" dirty="0">
                <a:latin typeface="Arial" panose="020B0604020202020204" pitchFamily="34" charset="0"/>
                <a:cs typeface="Arial" panose="020B0604020202020204" pitchFamily="34" charset="0"/>
              </a:rPr>
              <a:t>2- Lançamento;</a:t>
            </a:r>
          </a:p>
          <a:p>
            <a:r>
              <a:rPr lang="pt-BR" b="1" dirty="0">
                <a:latin typeface="Arial" panose="020B0604020202020204" pitchFamily="34" charset="0"/>
                <a:cs typeface="Arial" panose="020B0604020202020204" pitchFamily="34" charset="0"/>
              </a:rPr>
              <a:t>3- Arrecadação e</a:t>
            </a:r>
          </a:p>
          <a:p>
            <a:r>
              <a:rPr lang="pt-BR" b="1" dirty="0">
                <a:latin typeface="Arial" panose="020B0604020202020204" pitchFamily="34" charset="0"/>
                <a:cs typeface="Arial" panose="020B0604020202020204" pitchFamily="34" charset="0"/>
              </a:rPr>
              <a:t>4- Recolhimento.</a:t>
            </a:r>
          </a:p>
          <a:p>
            <a:endParaRPr lang="pt-BR" b="1" dirty="0"/>
          </a:p>
          <a:p>
            <a:pPr marL="0" indent="0">
              <a:buNone/>
            </a:pPr>
            <a:r>
              <a:rPr lang="pt-BR" sz="2000" dirty="0">
                <a:latin typeface="Arial" panose="020B0604020202020204" pitchFamily="34" charset="0"/>
                <a:cs typeface="Arial" panose="020B0604020202020204" pitchFamily="34" charset="0"/>
              </a:rPr>
              <a:t>Atendimento a lei 131/2009 e decreto 10540/2020(SIAFIC)</a:t>
            </a:r>
            <a:endParaRPr lang="pt-BR" sz="2000" b="1" dirty="0">
              <a:latin typeface="Arial" panose="020B0604020202020204" pitchFamily="34" charset="0"/>
              <a:cs typeface="Arial" panose="020B0604020202020204" pitchFamily="34" charset="0"/>
            </a:endParaRPr>
          </a:p>
          <a:p>
            <a:endParaRPr lang="pt-BR" b="1" dirty="0"/>
          </a:p>
          <a:p>
            <a:endParaRPr lang="pt-BR" dirty="0">
              <a:latin typeface="Arial" panose="020B0604020202020204" pitchFamily="34" charset="0"/>
              <a:cs typeface="Arial" panose="020B0604020202020204" pitchFamily="34" charset="0"/>
            </a:endParaRPr>
          </a:p>
        </p:txBody>
      </p:sp>
      <p:sp>
        <p:nvSpPr>
          <p:cNvPr id="4" name="Espaço Reservado para Rodapé 3">
            <a:extLst>
              <a:ext uri="{FF2B5EF4-FFF2-40B4-BE49-F238E27FC236}">
                <a16:creationId xmlns:a16="http://schemas.microsoft.com/office/drawing/2014/main" id="{99B8F6AD-E1A9-8986-380F-C45B64ED13FA}"/>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57F4A564-DA0E-BA8A-6A08-4CC68AEBAC6B}"/>
              </a:ext>
            </a:extLst>
          </p:cNvPr>
          <p:cNvSpPr>
            <a:spLocks noGrp="1"/>
          </p:cNvSpPr>
          <p:nvPr>
            <p:ph type="sldNum" sz="quarter" idx="12"/>
          </p:nvPr>
        </p:nvSpPr>
        <p:spPr/>
        <p:txBody>
          <a:bodyPr/>
          <a:lstStyle/>
          <a:p>
            <a:fld id="{F5EF8141-5781-4FD4-9552-C5D35CA5005E}" type="slidenum">
              <a:rPr lang="pt-BR" smtClean="0"/>
              <a:t>16</a:t>
            </a:fld>
            <a:endParaRPr lang="pt-BR"/>
          </a:p>
        </p:txBody>
      </p:sp>
    </p:spTree>
    <p:extLst>
      <p:ext uri="{BB962C8B-B14F-4D97-AF65-F5344CB8AC3E}">
        <p14:creationId xmlns:p14="http://schemas.microsoft.com/office/powerpoint/2010/main" val="650849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760C3BDF-6AAC-7593-B602-2B5FEE5B7C2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9909F44-A439-80CE-00C6-5B9965A792BA}"/>
              </a:ext>
            </a:extLst>
          </p:cNvPr>
          <p:cNvSpPr>
            <a:spLocks noGrp="1"/>
          </p:cNvSpPr>
          <p:nvPr>
            <p:ph type="title"/>
          </p:nvPr>
        </p:nvSpPr>
        <p:spPr>
          <a:xfrm>
            <a:off x="780663" y="708339"/>
            <a:ext cx="10666270"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20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88E77649-9614-BA63-A586-40D91B7DDEEB}"/>
              </a:ext>
            </a:extLst>
          </p:cNvPr>
          <p:cNvSpPr>
            <a:spLocks noGrp="1"/>
          </p:cNvSpPr>
          <p:nvPr>
            <p:ph idx="1"/>
          </p:nvPr>
        </p:nvSpPr>
        <p:spPr>
          <a:xfrm>
            <a:off x="838200" y="1236373"/>
            <a:ext cx="10608733" cy="4940590"/>
          </a:xfrm>
        </p:spPr>
        <p:txBody>
          <a:bodyPr/>
          <a:lstStyle/>
          <a:p>
            <a:pPr marL="0" indent="0">
              <a:buNone/>
            </a:pPr>
            <a:r>
              <a:rPr lang="pt-BR" b="1" dirty="0">
                <a:latin typeface="Arial" panose="020B0604020202020204" pitchFamily="34" charset="0"/>
                <a:cs typeface="Arial" panose="020B0604020202020204" pitchFamily="34" charset="0"/>
              </a:rPr>
              <a:t>SIAFIC – GOV DO ESTADO DO PARANÁ. Decreto 10.540/2020</a:t>
            </a:r>
          </a:p>
          <a:p>
            <a:endParaRPr lang="pt-BR" b="1" dirty="0">
              <a:latin typeface="Arial" panose="020B0604020202020204" pitchFamily="34" charset="0"/>
              <a:cs typeface="Arial" panose="020B0604020202020204" pitchFamily="34" charset="0"/>
            </a:endParaRPr>
          </a:p>
          <a:p>
            <a:r>
              <a:rPr lang="pt-BR" b="1" dirty="0">
                <a:latin typeface="Arial" panose="020B0604020202020204" pitchFamily="34" charset="0"/>
                <a:cs typeface="Arial" panose="020B0604020202020204" pitchFamily="34" charset="0"/>
              </a:rPr>
              <a:t>1-  TIPO PATRIMONIAL</a:t>
            </a:r>
          </a:p>
          <a:p>
            <a:r>
              <a:rPr lang="pt-BR" b="1" dirty="0">
                <a:latin typeface="Arial" panose="020B0604020202020204" pitchFamily="34" charset="0"/>
                <a:cs typeface="Arial" panose="020B0604020202020204" pitchFamily="34" charset="0"/>
              </a:rPr>
              <a:t>2-   ITEM PATRIMONIAL</a:t>
            </a:r>
          </a:p>
          <a:p>
            <a:r>
              <a:rPr lang="pt-BR" b="1" dirty="0">
                <a:latin typeface="Arial" panose="020B0604020202020204" pitchFamily="34" charset="0"/>
                <a:cs typeface="Arial" panose="020B0604020202020204" pitchFamily="34" charset="0"/>
              </a:rPr>
              <a:t>3-   OPERAÇÃO PATRIMONIAL</a:t>
            </a:r>
          </a:p>
          <a:p>
            <a:endParaRPr lang="pt-BR" b="1" dirty="0">
              <a:latin typeface="Arial" panose="020B0604020202020204" pitchFamily="34" charset="0"/>
              <a:cs typeface="Arial" panose="020B0604020202020204" pitchFamily="34" charset="0"/>
            </a:endParaRPr>
          </a:p>
          <a:p>
            <a:pPr marL="0" indent="0">
              <a:buNone/>
            </a:pPr>
            <a:r>
              <a:rPr lang="pt-BR" sz="2000" dirty="0">
                <a:latin typeface="Arial" panose="020B0604020202020204" pitchFamily="34" charset="0"/>
                <a:cs typeface="Arial" panose="020B0604020202020204" pitchFamily="34" charset="0"/>
              </a:rPr>
              <a:t>Atendimento a lei 131/2009 e decreto 10540/2020(SIAFIC)</a:t>
            </a:r>
            <a:endParaRPr lang="pt-BR" sz="2000" b="1" dirty="0">
              <a:latin typeface="Arial" panose="020B0604020202020204" pitchFamily="34" charset="0"/>
              <a:cs typeface="Arial" panose="020B0604020202020204" pitchFamily="34" charset="0"/>
            </a:endParaRPr>
          </a:p>
          <a:p>
            <a:endParaRPr lang="pt-BR" b="1" dirty="0"/>
          </a:p>
          <a:p>
            <a:endParaRPr lang="pt-BR" dirty="0">
              <a:latin typeface="Arial" panose="020B0604020202020204" pitchFamily="34" charset="0"/>
              <a:cs typeface="Arial" panose="020B0604020202020204" pitchFamily="34" charset="0"/>
            </a:endParaRPr>
          </a:p>
        </p:txBody>
      </p:sp>
      <p:sp>
        <p:nvSpPr>
          <p:cNvPr id="4" name="Espaço Reservado para Rodapé 3">
            <a:extLst>
              <a:ext uri="{FF2B5EF4-FFF2-40B4-BE49-F238E27FC236}">
                <a16:creationId xmlns:a16="http://schemas.microsoft.com/office/drawing/2014/main" id="{538E8AF4-126D-2BD1-270E-02A7D5706519}"/>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D0BF11C6-2AB9-9492-DB82-11FB8CD48064}"/>
              </a:ext>
            </a:extLst>
          </p:cNvPr>
          <p:cNvSpPr>
            <a:spLocks noGrp="1"/>
          </p:cNvSpPr>
          <p:nvPr>
            <p:ph type="sldNum" sz="quarter" idx="12"/>
          </p:nvPr>
        </p:nvSpPr>
        <p:spPr/>
        <p:txBody>
          <a:bodyPr/>
          <a:lstStyle/>
          <a:p>
            <a:fld id="{F5EF8141-5781-4FD4-9552-C5D35CA5005E}" type="slidenum">
              <a:rPr lang="pt-BR" smtClean="0"/>
              <a:t>17</a:t>
            </a:fld>
            <a:endParaRPr lang="pt-BR"/>
          </a:p>
        </p:txBody>
      </p:sp>
    </p:spTree>
    <p:extLst>
      <p:ext uri="{BB962C8B-B14F-4D97-AF65-F5344CB8AC3E}">
        <p14:creationId xmlns:p14="http://schemas.microsoft.com/office/powerpoint/2010/main" val="1771477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678DA12-363F-498B-BC2B-A051464633D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29F9E14-D176-0864-E655-B7096A2807F7}"/>
              </a:ext>
            </a:extLst>
          </p:cNvPr>
          <p:cNvSpPr>
            <a:spLocks noGrp="1"/>
          </p:cNvSpPr>
          <p:nvPr>
            <p:ph type="title"/>
          </p:nvPr>
        </p:nvSpPr>
        <p:spPr>
          <a:xfrm>
            <a:off x="780663" y="708339"/>
            <a:ext cx="10666270"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20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B7BD383E-7CE8-212C-D003-628C40BCAE2F}"/>
              </a:ext>
            </a:extLst>
          </p:cNvPr>
          <p:cNvSpPr>
            <a:spLocks noGrp="1"/>
          </p:cNvSpPr>
          <p:nvPr>
            <p:ph idx="1"/>
          </p:nvPr>
        </p:nvSpPr>
        <p:spPr>
          <a:xfrm>
            <a:off x="838200" y="1236373"/>
            <a:ext cx="10608733" cy="4940590"/>
          </a:xfrm>
        </p:spPr>
        <p:txBody>
          <a:bodyPr/>
          <a:lstStyle/>
          <a:p>
            <a:pPr marL="0" indent="0">
              <a:buNone/>
            </a:pPr>
            <a:r>
              <a:rPr lang="pt-BR" b="1" dirty="0">
                <a:latin typeface="Arial" panose="020B0604020202020204" pitchFamily="34" charset="0"/>
                <a:cs typeface="Arial" panose="020B0604020202020204" pitchFamily="34" charset="0"/>
              </a:rPr>
              <a:t>1  ATIVO IMOBILIZADO</a:t>
            </a:r>
          </a:p>
          <a:p>
            <a:pPr marL="0" indent="0">
              <a:buNone/>
            </a:pPr>
            <a:r>
              <a:rPr lang="pt-BR" b="1" dirty="0"/>
              <a:t>     </a:t>
            </a:r>
          </a:p>
          <a:p>
            <a:pPr lvl="1"/>
            <a:r>
              <a:rPr lang="pt-BR" sz="2800" b="1" dirty="0">
                <a:latin typeface="Arial" panose="020B0604020202020204" pitchFamily="34" charset="0"/>
                <a:cs typeface="Arial" panose="020B0604020202020204" pitchFamily="34" charset="0"/>
              </a:rPr>
              <a:t>Bens Móveis</a:t>
            </a:r>
          </a:p>
          <a:p>
            <a:pPr lvl="1"/>
            <a:r>
              <a:rPr lang="pt-BR" sz="2800" b="1" dirty="0">
                <a:latin typeface="Arial" panose="020B0604020202020204" pitchFamily="34" charset="0"/>
                <a:cs typeface="Arial" panose="020B0604020202020204" pitchFamily="34" charset="0"/>
              </a:rPr>
              <a:t>Bens Imóveis</a:t>
            </a:r>
          </a:p>
          <a:p>
            <a:pPr lvl="1"/>
            <a:r>
              <a:rPr lang="pt-BR" sz="2800" b="1" dirty="0">
                <a:latin typeface="Arial" panose="020B0604020202020204" pitchFamily="34" charset="0"/>
                <a:cs typeface="Arial" panose="020B0604020202020204" pitchFamily="34" charset="0"/>
              </a:rPr>
              <a:t>Bens Intangíveis</a:t>
            </a:r>
          </a:p>
          <a:p>
            <a:endParaRPr lang="pt-BR" b="1" dirty="0">
              <a:latin typeface="Arial" panose="020B0604020202020204" pitchFamily="34" charset="0"/>
              <a:cs typeface="Arial" panose="020B0604020202020204" pitchFamily="34" charset="0"/>
            </a:endParaRPr>
          </a:p>
          <a:p>
            <a:endParaRPr lang="pt-BR" b="1" dirty="0"/>
          </a:p>
          <a:p>
            <a:endParaRPr lang="pt-BR" dirty="0">
              <a:latin typeface="Arial" panose="020B0604020202020204" pitchFamily="34" charset="0"/>
              <a:cs typeface="Arial" panose="020B0604020202020204" pitchFamily="34" charset="0"/>
            </a:endParaRPr>
          </a:p>
        </p:txBody>
      </p:sp>
      <p:sp>
        <p:nvSpPr>
          <p:cNvPr id="4" name="Espaço Reservado para Rodapé 3">
            <a:extLst>
              <a:ext uri="{FF2B5EF4-FFF2-40B4-BE49-F238E27FC236}">
                <a16:creationId xmlns:a16="http://schemas.microsoft.com/office/drawing/2014/main" id="{96945F73-4793-E448-66D2-9003E7D9AA34}"/>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7F89BA6D-676C-A516-EBE6-4BD588D48B22}"/>
              </a:ext>
            </a:extLst>
          </p:cNvPr>
          <p:cNvSpPr>
            <a:spLocks noGrp="1"/>
          </p:cNvSpPr>
          <p:nvPr>
            <p:ph type="sldNum" sz="quarter" idx="12"/>
          </p:nvPr>
        </p:nvSpPr>
        <p:spPr/>
        <p:txBody>
          <a:bodyPr/>
          <a:lstStyle/>
          <a:p>
            <a:fld id="{F5EF8141-5781-4FD4-9552-C5D35CA5005E}" type="slidenum">
              <a:rPr lang="pt-BR" smtClean="0"/>
              <a:t>18</a:t>
            </a:fld>
            <a:endParaRPr lang="pt-BR"/>
          </a:p>
        </p:txBody>
      </p:sp>
    </p:spTree>
    <p:extLst>
      <p:ext uri="{BB962C8B-B14F-4D97-AF65-F5344CB8AC3E}">
        <p14:creationId xmlns:p14="http://schemas.microsoft.com/office/powerpoint/2010/main" val="4072486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91FFAA9-BDDF-8836-55BF-75427B1D8F0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906A1D6-9C7A-9892-C000-C3C045A24B8D}"/>
              </a:ext>
            </a:extLst>
          </p:cNvPr>
          <p:cNvSpPr>
            <a:spLocks noGrp="1"/>
          </p:cNvSpPr>
          <p:nvPr>
            <p:ph type="title"/>
          </p:nvPr>
        </p:nvSpPr>
        <p:spPr>
          <a:xfrm>
            <a:off x="780663" y="708339"/>
            <a:ext cx="10666270"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20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3E051B93-D4A3-24C9-D4CD-58CF957D91CF}"/>
              </a:ext>
            </a:extLst>
          </p:cNvPr>
          <p:cNvSpPr>
            <a:spLocks noGrp="1"/>
          </p:cNvSpPr>
          <p:nvPr>
            <p:ph idx="1"/>
          </p:nvPr>
        </p:nvSpPr>
        <p:spPr>
          <a:xfrm>
            <a:off x="838200" y="1236373"/>
            <a:ext cx="10608733" cy="4940590"/>
          </a:xfrm>
        </p:spPr>
        <p:txBody>
          <a:bodyPr/>
          <a:lstStyle/>
          <a:p>
            <a:endParaRPr lang="pt-BR" b="1" dirty="0"/>
          </a:p>
          <a:p>
            <a:endParaRPr lang="pt-BR" dirty="0">
              <a:latin typeface="Arial" panose="020B0604020202020204" pitchFamily="34" charset="0"/>
              <a:cs typeface="Arial" panose="020B0604020202020204" pitchFamily="34" charset="0"/>
            </a:endParaRPr>
          </a:p>
        </p:txBody>
      </p:sp>
      <p:sp>
        <p:nvSpPr>
          <p:cNvPr id="4" name="Espaço Reservado para Rodapé 3">
            <a:extLst>
              <a:ext uri="{FF2B5EF4-FFF2-40B4-BE49-F238E27FC236}">
                <a16:creationId xmlns:a16="http://schemas.microsoft.com/office/drawing/2014/main" id="{78CD6317-E00E-87AA-864A-9F25FDAD78CF}"/>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6185D6DA-9C8E-9983-380E-003052BF7F9D}"/>
              </a:ext>
            </a:extLst>
          </p:cNvPr>
          <p:cNvSpPr>
            <a:spLocks noGrp="1"/>
          </p:cNvSpPr>
          <p:nvPr>
            <p:ph type="sldNum" sz="quarter" idx="12"/>
          </p:nvPr>
        </p:nvSpPr>
        <p:spPr/>
        <p:txBody>
          <a:bodyPr/>
          <a:lstStyle/>
          <a:p>
            <a:fld id="{F5EF8141-5781-4FD4-9552-C5D35CA5005E}" type="slidenum">
              <a:rPr lang="pt-BR" smtClean="0"/>
              <a:t>19</a:t>
            </a:fld>
            <a:endParaRPr lang="pt-BR"/>
          </a:p>
        </p:txBody>
      </p:sp>
      <p:sp>
        <p:nvSpPr>
          <p:cNvPr id="6" name="Espaço Reservado para Conteúdo 2">
            <a:extLst>
              <a:ext uri="{FF2B5EF4-FFF2-40B4-BE49-F238E27FC236}">
                <a16:creationId xmlns:a16="http://schemas.microsoft.com/office/drawing/2014/main" id="{0E03B444-C988-3818-C442-0F705E549067}"/>
              </a:ext>
            </a:extLst>
          </p:cNvPr>
          <p:cNvSpPr txBox="1">
            <a:spLocks/>
          </p:cNvSpPr>
          <p:nvPr/>
        </p:nvSpPr>
        <p:spPr>
          <a:xfrm>
            <a:off x="780662" y="1236373"/>
            <a:ext cx="10573137" cy="49405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t-BR" dirty="0">
                <a:latin typeface="Arial" panose="020B0604020202020204" pitchFamily="34" charset="0"/>
                <a:cs typeface="Arial" panose="020B0604020202020204" pitchFamily="34" charset="0"/>
              </a:rPr>
              <a:t>                            </a:t>
            </a:r>
          </a:p>
          <a:p>
            <a:pPr marL="0" indent="0" algn="just">
              <a:buFont typeface="Arial" panose="020B0604020202020204" pitchFamily="34" charset="0"/>
              <a:buNone/>
            </a:pPr>
            <a:endParaRPr lang="pt-BR"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		</a:t>
            </a:r>
            <a:r>
              <a:rPr lang="pt-BR" dirty="0" err="1">
                <a:latin typeface="Arial" panose="020B0604020202020204" pitchFamily="34" charset="0"/>
                <a:cs typeface="Arial" panose="020B0604020202020204" pitchFamily="34" charset="0"/>
              </a:rPr>
              <a:t>Alxarif</a:t>
            </a:r>
            <a:r>
              <a:rPr lang="pt-BR" dirty="0">
                <a:latin typeface="Arial" panose="020B0604020202020204" pitchFamily="34" charset="0"/>
                <a:cs typeface="Arial" panose="020B0604020202020204" pitchFamily="34" charset="0"/>
              </a:rPr>
              <a:t> – Árabe - a pessoa de confiança do Sultão, responsável pela guarda dos bens do seu senhor. (almoxarife e almoxarifado).</a:t>
            </a:r>
          </a:p>
          <a:p>
            <a:pPr algn="just"/>
            <a:endParaRPr lang="pt-BR" dirty="0"/>
          </a:p>
          <a:p>
            <a:pPr algn="just"/>
            <a:r>
              <a:rPr lang="pt-BR" dirty="0"/>
              <a:t>							 (Viana, 2000)</a:t>
            </a:r>
          </a:p>
          <a:p>
            <a:pPr algn="just"/>
            <a:endParaRPr lang="pt-BR" dirty="0"/>
          </a:p>
          <a:p>
            <a:pPr marL="0" indent="0" algn="just">
              <a:buFont typeface="Arial" panose="020B0604020202020204" pitchFamily="34" charset="0"/>
              <a:buNone/>
            </a:pPr>
            <a:r>
              <a:rPr lang="pt-BR"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30549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a:t>
            </a:fld>
            <a:endParaRPr lang="pt-BR"/>
          </a:p>
        </p:txBody>
      </p:sp>
      <p:pic>
        <p:nvPicPr>
          <p:cNvPr id="6" name="Picture 5" descr="C:\Users\Uni\Desktop\novos slides\Fu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522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Users\Uni\Desktop\novos slides\realizaca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9669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C00CF55-78B6-7A5D-B71B-9A1DC6FD480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BE7C25C-09F8-5648-68A1-5EBD346C6DAC}"/>
              </a:ext>
            </a:extLst>
          </p:cNvPr>
          <p:cNvSpPr>
            <a:spLocks noGrp="1"/>
          </p:cNvSpPr>
          <p:nvPr>
            <p:ph type="title"/>
          </p:nvPr>
        </p:nvSpPr>
        <p:spPr>
          <a:xfrm>
            <a:off x="780663" y="708339"/>
            <a:ext cx="10666270"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20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DCD128E2-CEC7-1A3C-257F-FBA66428A42C}"/>
              </a:ext>
            </a:extLst>
          </p:cNvPr>
          <p:cNvSpPr>
            <a:spLocks noGrp="1"/>
          </p:cNvSpPr>
          <p:nvPr>
            <p:ph idx="1"/>
          </p:nvPr>
        </p:nvSpPr>
        <p:spPr>
          <a:xfrm>
            <a:off x="838200" y="1236373"/>
            <a:ext cx="10608733" cy="4940590"/>
          </a:xfrm>
        </p:spPr>
        <p:txBody>
          <a:bodyPr/>
          <a:lstStyle/>
          <a:p>
            <a:r>
              <a:rPr lang="pt-BR" b="1" dirty="0">
                <a:latin typeface="Arial" panose="020B0604020202020204" pitchFamily="34" charset="0"/>
                <a:cs typeface="Arial" panose="020B0604020202020204" pitchFamily="34" charset="0"/>
              </a:rPr>
              <a:t>Material de Consumo  (almoxarifado)</a:t>
            </a:r>
          </a:p>
          <a:p>
            <a:pPr marL="0" indent="0" algn="just">
              <a:buNone/>
            </a:pPr>
            <a:r>
              <a:rPr lang="pt-BR" dirty="0">
                <a:latin typeface="Arial" panose="020B0604020202020204" pitchFamily="34" charset="0"/>
                <a:cs typeface="Arial" panose="020B0604020202020204" pitchFamily="34" charset="0"/>
              </a:rPr>
              <a:t>	</a:t>
            </a:r>
          </a:p>
          <a:p>
            <a:pPr marL="0" indent="0" algn="just">
              <a:buNone/>
            </a:pPr>
            <a:r>
              <a:rPr lang="pt-BR" dirty="0">
                <a:latin typeface="Arial" panose="020B0604020202020204" pitchFamily="34" charset="0"/>
                <a:cs typeface="Arial" panose="020B0604020202020204" pitchFamily="34" charset="0"/>
              </a:rPr>
              <a:t>	É aquele que, em razão de seu uso corrente e de definição da Lei nº 4.320/64, perde normalmente sua identidade física e/ou tem sua utilização limitada em dois anos.</a:t>
            </a:r>
          </a:p>
        </p:txBody>
      </p:sp>
      <p:sp>
        <p:nvSpPr>
          <p:cNvPr id="4" name="Espaço Reservado para Rodapé 3">
            <a:extLst>
              <a:ext uri="{FF2B5EF4-FFF2-40B4-BE49-F238E27FC236}">
                <a16:creationId xmlns:a16="http://schemas.microsoft.com/office/drawing/2014/main" id="{4772048E-B658-7075-B118-2979DD231AF7}"/>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ACFD4CB3-91F5-2AB6-F36E-51BD72CE0879}"/>
              </a:ext>
            </a:extLst>
          </p:cNvPr>
          <p:cNvSpPr>
            <a:spLocks noGrp="1"/>
          </p:cNvSpPr>
          <p:nvPr>
            <p:ph type="sldNum" sz="quarter" idx="12"/>
          </p:nvPr>
        </p:nvSpPr>
        <p:spPr/>
        <p:txBody>
          <a:bodyPr/>
          <a:lstStyle/>
          <a:p>
            <a:fld id="{F5EF8141-5781-4FD4-9552-C5D35CA5005E}" type="slidenum">
              <a:rPr lang="pt-BR" smtClean="0"/>
              <a:t>20</a:t>
            </a:fld>
            <a:endParaRPr lang="pt-BR"/>
          </a:p>
        </p:txBody>
      </p:sp>
    </p:spTree>
    <p:extLst>
      <p:ext uri="{BB962C8B-B14F-4D97-AF65-F5344CB8AC3E}">
        <p14:creationId xmlns:p14="http://schemas.microsoft.com/office/powerpoint/2010/main" val="3863126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236373"/>
            <a:ext cx="10608733" cy="4940590"/>
          </a:xfrm>
        </p:spPr>
        <p:txBody>
          <a:bodyPr/>
          <a:lstStyle/>
          <a:p>
            <a:r>
              <a:rPr lang="pt-BR" b="1" dirty="0">
                <a:latin typeface="Arial" panose="020B0604020202020204" pitchFamily="34" charset="0"/>
                <a:cs typeface="Arial" panose="020B0604020202020204" pitchFamily="34" charset="0"/>
              </a:rPr>
              <a:t>Material Permanente (Patrimônio)</a:t>
            </a:r>
          </a:p>
          <a:p>
            <a:pPr marL="0" indent="0" algn="just">
              <a:buNone/>
            </a:pPr>
            <a:r>
              <a:rPr lang="pt-BR" dirty="0">
                <a:latin typeface="Arial" panose="020B0604020202020204" pitchFamily="34" charset="0"/>
                <a:cs typeface="Arial" panose="020B0604020202020204" pitchFamily="34" charset="0"/>
              </a:rPr>
              <a:t>	</a:t>
            </a:r>
          </a:p>
          <a:p>
            <a:pPr marL="0" indent="0" algn="just">
              <a:buNone/>
            </a:pPr>
            <a:r>
              <a:rPr lang="pt-BR" dirty="0">
                <a:latin typeface="Arial" panose="020B0604020202020204" pitchFamily="34" charset="0"/>
                <a:cs typeface="Arial" panose="020B0604020202020204" pitchFamily="34" charset="0"/>
              </a:rPr>
              <a:t>	É aquele que, em razão de seu uso corrente não perde a sua identidade física, mesmo quando incorporado a outro bem e/ou tem uma durabilidade superior a dois anos.</a:t>
            </a:r>
          </a:p>
        </p:txBody>
      </p:sp>
      <p:sp>
        <p:nvSpPr>
          <p:cNvPr id="4" name="Espaço Reservado para Rodapé 3"/>
          <p:cNvSpPr>
            <a:spLocks noGrp="1"/>
          </p:cNvSpPr>
          <p:nvPr>
            <p:ph type="ftr" sz="quarter" idx="11"/>
          </p:nvPr>
        </p:nvSpPr>
        <p:spPr/>
        <p:txBody>
          <a:bodyPr/>
          <a:lstStyle/>
          <a:p>
            <a:r>
              <a:rPr lang="pt-BR" dirty="0"/>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21</a:t>
            </a:fld>
            <a:endParaRPr lang="pt-BR"/>
          </a:p>
        </p:txBody>
      </p:sp>
    </p:spTree>
    <p:extLst>
      <p:ext uri="{BB962C8B-B14F-4D97-AF65-F5344CB8AC3E}">
        <p14:creationId xmlns:p14="http://schemas.microsoft.com/office/powerpoint/2010/main" val="1440133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p>
        </p:txBody>
      </p:sp>
      <p:sp>
        <p:nvSpPr>
          <p:cNvPr id="3" name="Espaço Reservado para Conteúdo 2"/>
          <p:cNvSpPr>
            <a:spLocks noGrp="1"/>
          </p:cNvSpPr>
          <p:nvPr>
            <p:ph idx="1"/>
          </p:nvPr>
        </p:nvSpPr>
        <p:spPr>
          <a:xfrm>
            <a:off x="566670" y="1236373"/>
            <a:ext cx="10880263" cy="4940590"/>
          </a:xfrm>
        </p:spPr>
        <p:txBody>
          <a:bodyPr>
            <a:normAutofit/>
          </a:bodyPr>
          <a:lstStyle/>
          <a:p>
            <a:pPr marL="0" indent="0">
              <a:buNone/>
            </a:pPr>
            <a:r>
              <a:rPr lang="pt-BR" b="1" dirty="0">
                <a:latin typeface="Arial" panose="020B0604020202020204" pitchFamily="34" charset="0"/>
                <a:cs typeface="Arial" panose="020B0604020202020204" pitchFamily="34" charset="0"/>
              </a:rPr>
              <a:t>Aquisições por Compra – Pedido de compra             </a:t>
            </a:r>
          </a:p>
          <a:p>
            <a:pPr marL="0" indent="0">
              <a:buNone/>
            </a:pPr>
            <a:endParaRPr lang="pt-BR" b="1" dirty="0">
              <a:latin typeface="Arial" panose="020B0604020202020204" pitchFamily="34" charset="0"/>
              <a:cs typeface="Arial" panose="020B0604020202020204" pitchFamily="34" charset="0"/>
            </a:endParaRP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Todo pedido de aquisição só deverá ser processado após verificação da inexistência, no almoxarifado, do material solicitado ou de similar, ou sucedâneo que possa atender às necessidades do usuário.</a:t>
            </a:r>
          </a:p>
          <a:p>
            <a:pPr marL="971550" lvl="1" indent="-514350">
              <a:buAutoNum type="alphaLcParenR"/>
            </a:pPr>
            <a:endParaRPr lang="pt-BR" sz="2800" b="1" dirty="0">
              <a:latin typeface="Arial" panose="020B0604020202020204" pitchFamily="34" charset="0"/>
              <a:cs typeface="Arial" panose="020B0604020202020204" pitchFamily="34" charset="0"/>
            </a:endParaRPr>
          </a:p>
          <a:p>
            <a:pPr lvl="1"/>
            <a:endParaRPr lang="pt-BR" sz="2800" b="1" dirty="0">
              <a:latin typeface="Arial" panose="020B0604020202020204" pitchFamily="34" charset="0"/>
              <a:cs typeface="Arial" panose="020B0604020202020204" pitchFamily="34" charset="0"/>
            </a:endParaRPr>
          </a:p>
          <a:p>
            <a:endParaRPr lang="pt-BR" b="1" dirty="0">
              <a:latin typeface="Arial" panose="020B0604020202020204" pitchFamily="34" charset="0"/>
              <a:cs typeface="Arial" panose="020B0604020202020204" pitchFamily="34" charset="0"/>
            </a:endParaRPr>
          </a:p>
          <a:p>
            <a:endParaRPr lang="pt-BR" b="1" dirty="0"/>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22</a:t>
            </a:fld>
            <a:endParaRPr lang="pt-BR"/>
          </a:p>
        </p:txBody>
      </p:sp>
    </p:spTree>
    <p:extLst>
      <p:ext uri="{BB962C8B-B14F-4D97-AF65-F5344CB8AC3E}">
        <p14:creationId xmlns:p14="http://schemas.microsoft.com/office/powerpoint/2010/main" val="2673908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62865" y="792969"/>
            <a:ext cx="10666270"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br>
              <a:rPr lang="pt-BR" sz="1400" b="1" dirty="0">
                <a:solidFill>
                  <a:schemeClr val="accent2">
                    <a:lumMod val="75000"/>
                  </a:schemeClr>
                </a:solidFill>
                <a:latin typeface="Arial" panose="020B0604020202020204" pitchFamily="34" charset="0"/>
                <a:cs typeface="Arial" panose="020B0604020202020204" pitchFamily="34" charset="0"/>
              </a:rPr>
            </a:b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92428" y="1236373"/>
            <a:ext cx="10959921" cy="4940590"/>
          </a:xfrm>
        </p:spPr>
        <p:txBody>
          <a:bodyPr>
            <a:normAutofit/>
          </a:bodyPr>
          <a:lstStyle/>
          <a:p>
            <a:pPr marL="0" indent="0">
              <a:buNone/>
            </a:pPr>
            <a:r>
              <a:rPr lang="pt-BR" b="1" dirty="0">
                <a:latin typeface="Arial" panose="020B0604020202020204" pitchFamily="34" charset="0"/>
                <a:cs typeface="Arial" panose="020B0604020202020204" pitchFamily="34" charset="0"/>
              </a:rPr>
              <a:t>Aquisições por Compra – Pedido de compra             </a:t>
            </a:r>
          </a:p>
          <a:p>
            <a:pPr marL="0" indent="0">
              <a:buNone/>
            </a:pPr>
            <a:endParaRPr lang="pt-BR" b="1" dirty="0">
              <a:latin typeface="Arial" panose="020B0604020202020204" pitchFamily="34" charset="0"/>
              <a:cs typeface="Arial" panose="020B0604020202020204" pitchFamily="34" charset="0"/>
            </a:endParaRPr>
          </a:p>
          <a:p>
            <a:pPr marL="0" indent="0">
              <a:buNone/>
            </a:pPr>
            <a:r>
              <a:rPr lang="pt-BR" b="1" dirty="0"/>
              <a:t>      </a:t>
            </a:r>
          </a:p>
          <a:p>
            <a:pPr marL="0" indent="0">
              <a:buNone/>
            </a:pPr>
            <a:r>
              <a:rPr lang="pt-BR" b="1" dirty="0"/>
              <a:t>	</a:t>
            </a:r>
            <a:r>
              <a:rPr lang="pt-BR" b="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O responsável pela guarda do material deverá manter sob controle os estoques mínimos de cada tipo de material, para que os mesmos não faltem no almoxarifado.</a:t>
            </a:r>
          </a:p>
          <a:p>
            <a:pPr marL="0" indent="0">
              <a:buNone/>
            </a:pPr>
            <a:endParaRPr lang="pt-BR" b="1" dirty="0">
              <a:latin typeface="Arial" panose="020B0604020202020204" pitchFamily="34" charset="0"/>
              <a:cs typeface="Arial" panose="020B0604020202020204" pitchFamily="34" charset="0"/>
            </a:endParaRPr>
          </a:p>
          <a:p>
            <a:pPr marL="0" indent="0">
              <a:buNone/>
            </a:pPr>
            <a:r>
              <a:rPr lang="pt-BR" dirty="0">
                <a:latin typeface="Arial" panose="020B0604020202020204" pitchFamily="34" charset="0"/>
                <a:cs typeface="Arial" panose="020B0604020202020204" pitchFamily="34" charset="0"/>
              </a:rPr>
              <a:t>	</a:t>
            </a:r>
            <a:endParaRPr lang="pt-BR" sz="2800" b="1" dirty="0">
              <a:latin typeface="Arial" panose="020B0604020202020204" pitchFamily="34" charset="0"/>
              <a:cs typeface="Arial" panose="020B0604020202020204" pitchFamily="34" charset="0"/>
            </a:endParaRPr>
          </a:p>
          <a:p>
            <a:endParaRPr lang="pt-BR" b="1" dirty="0">
              <a:latin typeface="Arial" panose="020B0604020202020204" pitchFamily="34" charset="0"/>
              <a:cs typeface="Arial" panose="020B0604020202020204" pitchFamily="34" charset="0"/>
            </a:endParaRPr>
          </a:p>
          <a:p>
            <a:endParaRPr lang="pt-BR" b="1" dirty="0"/>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23</a:t>
            </a:fld>
            <a:endParaRPr lang="pt-BR"/>
          </a:p>
        </p:txBody>
      </p:sp>
    </p:spTree>
    <p:extLst>
      <p:ext uri="{BB962C8B-B14F-4D97-AF65-F5344CB8AC3E}">
        <p14:creationId xmlns:p14="http://schemas.microsoft.com/office/powerpoint/2010/main" val="868964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70122" y="1236373"/>
            <a:ext cx="11276812" cy="4940590"/>
          </a:xfrm>
        </p:spPr>
        <p:txBody>
          <a:bodyPr>
            <a:normAutofit fontScale="85000" lnSpcReduction="20000"/>
          </a:bodyPr>
          <a:lstStyle/>
          <a:p>
            <a:pPr marL="0" indent="0">
              <a:buNone/>
            </a:pPr>
            <a:endParaRPr lang="pt-BR" b="1" dirty="0">
              <a:latin typeface="Arial" panose="020B0604020202020204" pitchFamily="34" charset="0"/>
              <a:cs typeface="Arial" panose="020B0604020202020204" pitchFamily="34" charset="0"/>
            </a:endParaRPr>
          </a:p>
          <a:p>
            <a:pPr marL="0" indent="0">
              <a:buNone/>
            </a:pPr>
            <a:r>
              <a:rPr lang="pt-BR" b="1" dirty="0">
                <a:latin typeface="Arial" panose="020B0604020202020204" pitchFamily="34" charset="0"/>
                <a:cs typeface="Arial" panose="020B0604020202020204" pitchFamily="34" charset="0"/>
              </a:rPr>
              <a:t>Adquiridos por compra   -  Pedido de Compra</a:t>
            </a:r>
          </a:p>
          <a:p>
            <a:pPr marL="0" indent="0">
              <a:buNone/>
            </a:pPr>
            <a:endParaRPr lang="pt-BR" b="1" dirty="0">
              <a:latin typeface="Arial" panose="020B0604020202020204" pitchFamily="34" charset="0"/>
              <a:cs typeface="Arial" panose="020B0604020202020204" pitchFamily="34" charset="0"/>
            </a:endParaRPr>
          </a:p>
          <a:p>
            <a:pPr marL="0" indent="0" algn="just">
              <a:lnSpc>
                <a:spcPct val="110000"/>
              </a:lnSpc>
              <a:buNone/>
            </a:pPr>
            <a:r>
              <a:rPr lang="pt-BR" sz="3000" b="1" dirty="0">
                <a:latin typeface="Arial" panose="020B0604020202020204" pitchFamily="34" charset="0"/>
                <a:cs typeface="Arial" panose="020B0604020202020204" pitchFamily="34" charset="0"/>
              </a:rPr>
              <a:t>      </a:t>
            </a:r>
            <a:r>
              <a:rPr lang="pt-BR" sz="3000" dirty="0">
                <a:latin typeface="Arial" panose="020B0604020202020204" pitchFamily="34" charset="0"/>
                <a:cs typeface="Arial" panose="020B0604020202020204" pitchFamily="34" charset="0"/>
              </a:rPr>
              <a:t>O almoxarife deve identificar sempre o intervalo de aquisição para cada item e a quantidade de </a:t>
            </a:r>
            <a:r>
              <a:rPr lang="pt-BR" sz="3000" dirty="0" err="1">
                <a:latin typeface="Arial" panose="020B0604020202020204" pitchFamily="34" charset="0"/>
                <a:cs typeface="Arial" panose="020B0604020202020204" pitchFamily="34" charset="0"/>
              </a:rPr>
              <a:t>ressuprimento</a:t>
            </a:r>
            <a:r>
              <a:rPr lang="pt-BR" sz="3000" dirty="0">
                <a:latin typeface="Arial" panose="020B0604020202020204" pitchFamily="34" charset="0"/>
                <a:cs typeface="Arial" panose="020B0604020202020204" pitchFamily="34" charset="0"/>
              </a:rPr>
              <a:t>, emitindo os pedidos de compra do material rotineiramente adquirido e estocável, afim, também, de manter os itens de materiais estocados em níveis compatíveis com a política traçada pelo órgão ou entidade.</a:t>
            </a:r>
          </a:p>
          <a:p>
            <a:pPr marL="0" indent="0">
              <a:lnSpc>
                <a:spcPct val="110000"/>
              </a:lnSpc>
              <a:buNone/>
            </a:pPr>
            <a:endParaRPr lang="pt-BR" sz="3000" b="1" dirty="0">
              <a:latin typeface="Arial" panose="020B0604020202020204" pitchFamily="34" charset="0"/>
              <a:cs typeface="Arial" panose="020B0604020202020204" pitchFamily="34" charset="0"/>
            </a:endParaRPr>
          </a:p>
          <a:p>
            <a:pPr marL="0" indent="0">
              <a:lnSpc>
                <a:spcPct val="110000"/>
              </a:lnSpc>
              <a:buNone/>
            </a:pPr>
            <a:r>
              <a:rPr lang="pt-BR" sz="3000" dirty="0">
                <a:latin typeface="Arial" panose="020B0604020202020204" pitchFamily="34" charset="0"/>
                <a:cs typeface="Arial" panose="020B0604020202020204" pitchFamily="34" charset="0"/>
              </a:rPr>
              <a:t>	</a:t>
            </a:r>
            <a:endParaRPr lang="pt-BR" sz="3000" b="1" dirty="0">
              <a:latin typeface="Arial" panose="020B0604020202020204" pitchFamily="34" charset="0"/>
              <a:cs typeface="Arial" panose="020B0604020202020204" pitchFamily="34" charset="0"/>
            </a:endParaRPr>
          </a:p>
          <a:p>
            <a:pPr marL="0" indent="0">
              <a:buNone/>
            </a:pPr>
            <a:endParaRPr lang="pt-BR" b="1" dirty="0"/>
          </a:p>
          <a:p>
            <a:pPr algn="just"/>
            <a:r>
              <a:rPr lang="pt-BR" b="1" dirty="0"/>
              <a:t>	</a:t>
            </a:r>
            <a:endParaRPr lang="pt-BR" b="1" dirty="0">
              <a:latin typeface="Arial" panose="020B0604020202020204" pitchFamily="34" charset="0"/>
              <a:cs typeface="Arial" panose="020B0604020202020204" pitchFamily="34" charset="0"/>
            </a:endParaRPr>
          </a:p>
          <a:p>
            <a:endParaRPr lang="pt-BR" b="1" dirty="0"/>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24</a:t>
            </a:fld>
            <a:endParaRPr lang="pt-BR"/>
          </a:p>
        </p:txBody>
      </p:sp>
    </p:spTree>
    <p:extLst>
      <p:ext uri="{BB962C8B-B14F-4D97-AF65-F5344CB8AC3E}">
        <p14:creationId xmlns:p14="http://schemas.microsoft.com/office/powerpoint/2010/main" val="3296312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8200" y="1236373"/>
            <a:ext cx="10608733" cy="4940590"/>
          </a:xfrm>
        </p:spPr>
        <p:txBody>
          <a:bodyPr>
            <a:normAutofit fontScale="70000" lnSpcReduction="20000"/>
          </a:bodyPr>
          <a:lstStyle/>
          <a:p>
            <a:pPr marL="0" indent="0">
              <a:buNone/>
            </a:pPr>
            <a:r>
              <a:rPr lang="pt-BR" sz="4000" b="1" dirty="0">
                <a:latin typeface="Arial" panose="020B0604020202020204" pitchFamily="34" charset="0"/>
                <a:cs typeface="Arial" panose="020B0604020202020204" pitchFamily="34" charset="0"/>
              </a:rPr>
              <a:t>Adquiridos por compra    -  na aquisição</a:t>
            </a:r>
          </a:p>
          <a:p>
            <a:pPr marL="0" indent="0">
              <a:buNone/>
            </a:pPr>
            <a:endParaRPr lang="pt-BR" b="1" dirty="0">
              <a:latin typeface="Arial" panose="020B0604020202020204" pitchFamily="34" charset="0"/>
              <a:cs typeface="Arial" panose="020B0604020202020204" pitchFamily="34" charset="0"/>
            </a:endParaRPr>
          </a:p>
          <a:p>
            <a:pPr marL="0" indent="0" algn="just">
              <a:lnSpc>
                <a:spcPct val="120000"/>
              </a:lnSpc>
              <a:buNone/>
            </a:pPr>
            <a:r>
              <a:rPr lang="pt-BR" b="1" dirty="0">
                <a:latin typeface="Arial" panose="020B0604020202020204" pitchFamily="34" charset="0"/>
                <a:cs typeface="Arial" panose="020B0604020202020204" pitchFamily="34" charset="0"/>
              </a:rPr>
              <a:t>	</a:t>
            </a:r>
            <a:r>
              <a:rPr lang="pt-BR" sz="3600" dirty="0">
                <a:latin typeface="Arial" panose="020B0604020202020204" pitchFamily="34" charset="0"/>
                <a:cs typeface="Arial" panose="020B0604020202020204" pitchFamily="34" charset="0"/>
              </a:rPr>
              <a:t> Deve ser evitada a compra volumosa de materiais sujeitos, num curto espaço de tempo, à perda de suas características normais de uso, também aqueles propensos ao obsoletismo ( por exemplo: gêneros alimentícios, esferográficas, fitas impressoras em geral, corretivo, e impressos sujeitos a serem alterados ou suprimidos, etc.)</a:t>
            </a:r>
            <a:endParaRPr lang="pt-BR" sz="3600" b="1" dirty="0">
              <a:latin typeface="Arial" panose="020B0604020202020204" pitchFamily="34" charset="0"/>
              <a:cs typeface="Arial" panose="020B0604020202020204" pitchFamily="34" charset="0"/>
            </a:endParaRPr>
          </a:p>
          <a:p>
            <a:pPr marL="0" indent="0" algn="just">
              <a:lnSpc>
                <a:spcPct val="120000"/>
              </a:lnSpc>
              <a:buNone/>
            </a:pPr>
            <a:endParaRPr lang="pt-BR" sz="3600" b="1" dirty="0">
              <a:latin typeface="Arial" panose="020B0604020202020204" pitchFamily="34" charset="0"/>
              <a:cs typeface="Arial" panose="020B0604020202020204" pitchFamily="34" charset="0"/>
            </a:endParaRPr>
          </a:p>
          <a:p>
            <a:pPr marL="0" indent="0">
              <a:lnSpc>
                <a:spcPct val="120000"/>
              </a:lnSpc>
              <a:buNone/>
            </a:pPr>
            <a:r>
              <a:rPr lang="pt-BR" sz="3600" dirty="0">
                <a:latin typeface="Arial" panose="020B0604020202020204" pitchFamily="34" charset="0"/>
                <a:cs typeface="Arial" panose="020B0604020202020204" pitchFamily="34" charset="0"/>
              </a:rPr>
              <a:t>	</a:t>
            </a:r>
            <a:endParaRPr lang="pt-BR" sz="3600" b="1" dirty="0">
              <a:latin typeface="Arial" panose="020B0604020202020204" pitchFamily="34" charset="0"/>
              <a:cs typeface="Arial" panose="020B0604020202020204" pitchFamily="34" charset="0"/>
            </a:endParaRPr>
          </a:p>
          <a:p>
            <a:pPr marL="0" indent="0">
              <a:buNone/>
            </a:pPr>
            <a:endParaRPr lang="pt-BR" b="1" dirty="0"/>
          </a:p>
          <a:p>
            <a:pPr algn="just"/>
            <a:r>
              <a:rPr lang="pt-BR" b="1" dirty="0"/>
              <a:t>	</a:t>
            </a:r>
            <a:endParaRPr lang="pt-BR" b="1" dirty="0">
              <a:latin typeface="Arial" panose="020B0604020202020204" pitchFamily="34" charset="0"/>
              <a:cs typeface="Arial" panose="020B0604020202020204" pitchFamily="34" charset="0"/>
            </a:endParaRPr>
          </a:p>
          <a:p>
            <a:endParaRPr lang="pt-BR" b="1" dirty="0"/>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25</a:t>
            </a:fld>
            <a:endParaRPr lang="pt-BR"/>
          </a:p>
        </p:txBody>
      </p:sp>
    </p:spTree>
    <p:extLst>
      <p:ext uri="{BB962C8B-B14F-4D97-AF65-F5344CB8AC3E}">
        <p14:creationId xmlns:p14="http://schemas.microsoft.com/office/powerpoint/2010/main" val="3304959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15911" y="708339"/>
            <a:ext cx="11237890"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37127" y="1236373"/>
            <a:ext cx="10516674" cy="4940590"/>
          </a:xfrm>
        </p:spPr>
        <p:txBody>
          <a:bodyPr>
            <a:normAutofit fontScale="55000" lnSpcReduction="20000"/>
          </a:bodyPr>
          <a:lstStyle/>
          <a:p>
            <a:pPr marL="0" indent="0">
              <a:buNone/>
            </a:pPr>
            <a:r>
              <a:rPr lang="pt-BR" sz="4500" b="1" dirty="0">
                <a:latin typeface="Arial" panose="020B0604020202020204" pitchFamily="34" charset="0"/>
                <a:cs typeface="Arial" panose="020B0604020202020204" pitchFamily="34" charset="0"/>
              </a:rPr>
              <a:t>Carga: 2º estágio da despesa</a:t>
            </a:r>
          </a:p>
          <a:p>
            <a:pPr marL="0" indent="0">
              <a:buNone/>
            </a:pPr>
            <a:endParaRPr lang="pt-BR" sz="4500" b="1" dirty="0">
              <a:latin typeface="Arial" panose="020B0604020202020204" pitchFamily="34" charset="0"/>
              <a:cs typeface="Arial" panose="020B0604020202020204" pitchFamily="34" charset="0"/>
            </a:endParaRPr>
          </a:p>
          <a:p>
            <a:pPr marL="0" indent="0" algn="just">
              <a:buNone/>
            </a:pPr>
            <a:r>
              <a:rPr lang="pt-BR" dirty="0"/>
              <a:t>	</a:t>
            </a:r>
            <a:r>
              <a:rPr lang="pt-BR" sz="5100" dirty="0">
                <a:latin typeface="Arial" panose="020B0604020202020204" pitchFamily="34" charset="0"/>
                <a:cs typeface="Arial" panose="020B0604020202020204" pitchFamily="34" charset="0"/>
              </a:rPr>
              <a:t>Carga é a efetiva responsabilidade pela guarda e uso de material pelo seu consignatário, mediante seu registro, após o cumprimento das formalidades de recebimento e aceitação.</a:t>
            </a:r>
          </a:p>
          <a:p>
            <a:pPr marL="0" indent="0" algn="just">
              <a:buNone/>
            </a:pPr>
            <a:r>
              <a:rPr lang="pt-BR" sz="5100" dirty="0">
                <a:latin typeface="Arial" panose="020B0604020202020204" pitchFamily="34" charset="0"/>
                <a:cs typeface="Arial" panose="020B0604020202020204" pitchFamily="34" charset="0"/>
              </a:rPr>
              <a:t>	Quando obtido através de doação, cessão ou permuta, o material será incluído em carga, à vista do respectivo termo de doação ou processo.</a:t>
            </a:r>
          </a:p>
          <a:p>
            <a:pPr marL="0" indent="0">
              <a:buNone/>
            </a:pPr>
            <a:endParaRPr lang="pt-BR" sz="5100" b="1" dirty="0">
              <a:latin typeface="Arial" panose="020B0604020202020204" pitchFamily="34" charset="0"/>
              <a:cs typeface="Arial" panose="020B0604020202020204" pitchFamily="34" charset="0"/>
            </a:endParaRPr>
          </a:p>
          <a:p>
            <a:pPr marL="0" indent="0">
              <a:buNone/>
            </a:pPr>
            <a:r>
              <a:rPr lang="pt-BR" sz="4000" b="1" dirty="0">
                <a:latin typeface="Arial" panose="020B0604020202020204" pitchFamily="34" charset="0"/>
                <a:cs typeface="Arial" panose="020B0604020202020204" pitchFamily="34" charset="0"/>
              </a:rPr>
              <a:t>	</a:t>
            </a:r>
          </a:p>
          <a:p>
            <a:pPr marL="0" indent="0">
              <a:buNone/>
            </a:pPr>
            <a:r>
              <a:rPr lang="pt-BR" sz="4000" dirty="0">
                <a:latin typeface="Arial" panose="020B0604020202020204" pitchFamily="34" charset="0"/>
                <a:cs typeface="Arial" panose="020B0604020202020204" pitchFamily="34" charset="0"/>
              </a:rPr>
              <a:t>	</a:t>
            </a:r>
            <a:endParaRPr lang="pt-BR" sz="4000" b="1" dirty="0">
              <a:latin typeface="Arial" panose="020B0604020202020204" pitchFamily="34" charset="0"/>
              <a:cs typeface="Arial" panose="020B0604020202020204" pitchFamily="34" charset="0"/>
            </a:endParaRPr>
          </a:p>
          <a:p>
            <a:pPr marL="0" indent="0">
              <a:buNone/>
            </a:pPr>
            <a:endParaRPr lang="pt-BR" sz="4000" b="1" dirty="0">
              <a:latin typeface="Arial" panose="020B0604020202020204" pitchFamily="34" charset="0"/>
              <a:cs typeface="Arial" panose="020B0604020202020204" pitchFamily="34" charset="0"/>
            </a:endParaRPr>
          </a:p>
          <a:p>
            <a:pPr marL="0" indent="0" algn="just">
              <a:buNone/>
            </a:pPr>
            <a:r>
              <a:rPr lang="pt-BR" sz="4000" b="1" dirty="0">
                <a:latin typeface="Arial" panose="020B0604020202020204" pitchFamily="34" charset="0"/>
                <a:cs typeface="Arial" panose="020B0604020202020204" pitchFamily="34" charset="0"/>
              </a:rPr>
              <a:t>	</a:t>
            </a:r>
          </a:p>
          <a:p>
            <a:pPr marL="0" indent="0">
              <a:buNone/>
            </a:pPr>
            <a:endParaRPr lang="pt-BR" sz="4000" b="1" dirty="0">
              <a:latin typeface="Arial" panose="020B0604020202020204" pitchFamily="34" charset="0"/>
              <a:cs typeface="Arial" panose="020B0604020202020204" pitchFamily="34" charset="0"/>
            </a:endParaRPr>
          </a:p>
          <a:p>
            <a:pPr marL="0" indent="0">
              <a:buNone/>
            </a:pPr>
            <a:endParaRPr lang="pt-BR" sz="4000"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26</a:t>
            </a:fld>
            <a:endParaRPr lang="pt-BR"/>
          </a:p>
        </p:txBody>
      </p:sp>
    </p:spTree>
    <p:extLst>
      <p:ext uri="{BB962C8B-B14F-4D97-AF65-F5344CB8AC3E}">
        <p14:creationId xmlns:p14="http://schemas.microsoft.com/office/powerpoint/2010/main" val="2795104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82580" y="1236373"/>
            <a:ext cx="10882648" cy="4940590"/>
          </a:xfrm>
        </p:spPr>
        <p:txBody>
          <a:bodyPr>
            <a:noAutofit/>
          </a:bodyPr>
          <a:lstStyle/>
          <a:p>
            <a:pPr marL="0" indent="0">
              <a:buNone/>
            </a:pPr>
            <a:r>
              <a:rPr lang="pt-BR" b="1" dirty="0">
                <a:latin typeface="Arial" panose="020B0604020202020204" pitchFamily="34" charset="0"/>
                <a:cs typeface="Arial" panose="020B0604020202020204" pitchFamily="34" charset="0"/>
              </a:rPr>
              <a:t>Recebimento do material: 2º estágio da despesa </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É o ato pelo qual o material encomendado é entregue ao órgão público no local previamente designado, não implicando em aceitação, transfere apenas a responsabilidade pela guarda e conservação do material, do fornecedor ao órgão recebedor</a:t>
            </a:r>
            <a:endParaRPr lang="pt-BR" b="1" dirty="0">
              <a:latin typeface="Arial" panose="020B0604020202020204" pitchFamily="34" charset="0"/>
              <a:cs typeface="Arial" panose="020B0604020202020204" pitchFamily="34" charset="0"/>
            </a:endParaRPr>
          </a:p>
          <a:p>
            <a:pPr marL="0" indent="0" algn="just">
              <a:buNone/>
            </a:pPr>
            <a:r>
              <a:rPr lang="pt-BR" b="1" dirty="0">
                <a:latin typeface="Arial" panose="020B0604020202020204" pitchFamily="34" charset="0"/>
                <a:cs typeface="Arial" panose="020B0604020202020204" pitchFamily="34" charset="0"/>
              </a:rPr>
              <a:t>	</a:t>
            </a:r>
          </a:p>
          <a:p>
            <a:pPr marL="0" indent="0">
              <a:buNone/>
            </a:pPr>
            <a:r>
              <a:rPr lang="pt-BR" dirty="0">
                <a:latin typeface="Arial" panose="020B0604020202020204" pitchFamily="34" charset="0"/>
                <a:cs typeface="Arial" panose="020B0604020202020204" pitchFamily="34" charset="0"/>
              </a:rPr>
              <a:t>	</a:t>
            </a:r>
            <a:endParaRPr lang="pt-BR" b="1" dirty="0">
              <a:latin typeface="Arial" panose="020B0604020202020204" pitchFamily="34" charset="0"/>
              <a:cs typeface="Arial" panose="020B0604020202020204" pitchFamily="34" charset="0"/>
            </a:endParaRPr>
          </a:p>
          <a:p>
            <a:pPr marL="0" indent="0">
              <a:buNone/>
            </a:pPr>
            <a:endParaRPr lang="pt-BR" b="1" dirty="0">
              <a:latin typeface="Arial" panose="020B0604020202020204" pitchFamily="34" charset="0"/>
              <a:cs typeface="Arial" panose="020B0604020202020204" pitchFamily="34" charset="0"/>
            </a:endParaRPr>
          </a:p>
          <a:p>
            <a:pPr algn="just"/>
            <a:r>
              <a:rPr lang="pt-BR" b="1" dirty="0">
                <a:latin typeface="Arial" panose="020B0604020202020204" pitchFamily="34" charset="0"/>
                <a:cs typeface="Arial" panose="020B0604020202020204" pitchFamily="34" charset="0"/>
              </a:rPr>
              <a:t>	</a:t>
            </a:r>
          </a:p>
          <a:p>
            <a:endParaRPr lang="pt-BR" b="1"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27</a:t>
            </a:fld>
            <a:endParaRPr lang="pt-BR"/>
          </a:p>
        </p:txBody>
      </p:sp>
    </p:spTree>
    <p:extLst>
      <p:ext uri="{BB962C8B-B14F-4D97-AF65-F5344CB8AC3E}">
        <p14:creationId xmlns:p14="http://schemas.microsoft.com/office/powerpoint/2010/main" val="1763108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93183" y="688281"/>
            <a:ext cx="11160617"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72732" y="1041991"/>
            <a:ext cx="10728102" cy="5134972"/>
          </a:xfrm>
        </p:spPr>
        <p:txBody>
          <a:bodyPr>
            <a:normAutofit/>
          </a:bodyPr>
          <a:lstStyle/>
          <a:p>
            <a:pPr marL="0" indent="0">
              <a:lnSpc>
                <a:spcPct val="100000"/>
              </a:lnSpc>
              <a:spcBef>
                <a:spcPts val="100"/>
              </a:spcBef>
              <a:buNone/>
            </a:pPr>
            <a:r>
              <a:rPr lang="pt-BR" b="1" dirty="0">
                <a:latin typeface="Arial" panose="020B0604020202020204" pitchFamily="34" charset="0"/>
                <a:cs typeface="Arial" panose="020B0604020202020204" pitchFamily="34" charset="0"/>
              </a:rPr>
              <a:t>Documentos hábeis</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Nota Fiscal, a fatura ou  a Nota Fiscal Fatura.</a:t>
            </a:r>
          </a:p>
          <a:p>
            <a:pPr marL="0" indent="0" algn="just">
              <a:buNone/>
            </a:pPr>
            <a:r>
              <a:rPr lang="pt-BR" dirty="0">
                <a:latin typeface="Arial" panose="020B0604020202020204" pitchFamily="34" charset="0"/>
                <a:cs typeface="Arial" panose="020B0604020202020204" pitchFamily="34" charset="0"/>
              </a:rPr>
              <a:t>	Materiais mandados confeccionar (móveis) por pessoa física (artesãos), deve-se solicitar uma Nota Fiscal avulsa à Prefeitura Municipal, não se admitindo recibos</a:t>
            </a: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Termo de Cessão	</a:t>
            </a:r>
          </a:p>
          <a:p>
            <a:pPr marL="0" indent="0">
              <a:buNone/>
            </a:pPr>
            <a:endParaRPr lang="pt-BR"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28</a:t>
            </a:fld>
            <a:endParaRPr lang="pt-BR"/>
          </a:p>
        </p:txBody>
      </p:sp>
    </p:spTree>
    <p:extLst>
      <p:ext uri="{BB962C8B-B14F-4D97-AF65-F5344CB8AC3E}">
        <p14:creationId xmlns:p14="http://schemas.microsoft.com/office/powerpoint/2010/main" val="21304290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853AD55-F0A7-3B5D-8D3D-0CB7EF9EBA5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764A91E-10C9-77A4-EBA3-59970EE2DCA2}"/>
              </a:ext>
            </a:extLst>
          </p:cNvPr>
          <p:cNvSpPr>
            <a:spLocks noGrp="1"/>
          </p:cNvSpPr>
          <p:nvPr>
            <p:ph type="title"/>
          </p:nvPr>
        </p:nvSpPr>
        <p:spPr>
          <a:xfrm>
            <a:off x="193183" y="688281"/>
            <a:ext cx="11160617"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0EE50BE5-7CD7-B1E2-B85A-DF7F9C7750F9}"/>
              </a:ext>
            </a:extLst>
          </p:cNvPr>
          <p:cNvSpPr>
            <a:spLocks noGrp="1"/>
          </p:cNvSpPr>
          <p:nvPr>
            <p:ph idx="1"/>
          </p:nvPr>
        </p:nvSpPr>
        <p:spPr>
          <a:xfrm>
            <a:off x="772732" y="1041991"/>
            <a:ext cx="10728102" cy="5134972"/>
          </a:xfrm>
        </p:spPr>
        <p:txBody>
          <a:bodyPr>
            <a:normAutofit lnSpcReduction="10000"/>
          </a:bodyPr>
          <a:lstStyle/>
          <a:p>
            <a:pPr algn="l">
              <a:buFont typeface="+mj-lt"/>
              <a:buAutoNum type="arabicPeriod"/>
            </a:pPr>
            <a:endParaRPr lang="pt-BR" b="1" i="0" dirty="0">
              <a:solidFill>
                <a:srgbClr val="242424"/>
              </a:solidFill>
              <a:effectLst/>
              <a:latin typeface="Segoe UI" panose="020B0502040204020203" pitchFamily="34" charset="0"/>
            </a:endParaRPr>
          </a:p>
          <a:p>
            <a:pPr marL="0" indent="0" algn="l">
              <a:buNone/>
            </a:pPr>
            <a:r>
              <a:rPr lang="pt-BR" sz="3200" b="1" i="0" dirty="0">
                <a:solidFill>
                  <a:srgbClr val="242424"/>
                </a:solidFill>
                <a:effectLst/>
                <a:latin typeface="Arial" panose="020B0604020202020204" pitchFamily="34" charset="0"/>
                <a:cs typeface="Arial" panose="020B0604020202020204" pitchFamily="34" charset="0"/>
              </a:rPr>
              <a:t>Recebimento de Bens</a:t>
            </a:r>
            <a:r>
              <a:rPr lang="pt-BR" sz="3200" b="0" i="0" dirty="0">
                <a:solidFill>
                  <a:srgbClr val="242424"/>
                </a:solidFill>
                <a:effectLst/>
                <a:latin typeface="Arial" panose="020B0604020202020204" pitchFamily="34" charset="0"/>
                <a:cs typeface="Arial" panose="020B0604020202020204" pitchFamily="34" charset="0"/>
              </a:rPr>
              <a:t>:</a:t>
            </a:r>
          </a:p>
          <a:p>
            <a:pPr marL="0" indent="0" algn="l">
              <a:buNone/>
            </a:pPr>
            <a:endParaRPr lang="pt-BR" sz="3200" b="0" i="0" dirty="0">
              <a:solidFill>
                <a:srgbClr val="242424"/>
              </a:solidFill>
              <a:effectLst/>
              <a:latin typeface="Arial" panose="020B0604020202020204" pitchFamily="34" charset="0"/>
              <a:cs typeface="Arial" panose="020B0604020202020204" pitchFamily="34" charset="0"/>
            </a:endParaRPr>
          </a:p>
          <a:p>
            <a:pPr marL="742950" lvl="1" indent="-285750" algn="l">
              <a:spcBef>
                <a:spcPts val="750"/>
              </a:spcBef>
              <a:spcAft>
                <a:spcPts val="750"/>
              </a:spcAft>
              <a:buFont typeface="+mj-lt"/>
              <a:buAutoNum type="arabicPeriod"/>
            </a:pPr>
            <a:r>
              <a:rPr lang="pt-BR" sz="3200" b="0" i="0" dirty="0">
                <a:solidFill>
                  <a:srgbClr val="242424"/>
                </a:solidFill>
                <a:effectLst/>
                <a:latin typeface="Arial" panose="020B0604020202020204" pitchFamily="34" charset="0"/>
                <a:cs typeface="Arial" panose="020B0604020202020204" pitchFamily="34" charset="0"/>
              </a:rPr>
              <a:t>Verificação quantitativa e qualitativa dos materiais recebidos.</a:t>
            </a:r>
          </a:p>
          <a:p>
            <a:pPr marL="742950" lvl="1" indent="-285750" algn="l">
              <a:spcBef>
                <a:spcPts val="750"/>
              </a:spcBef>
              <a:spcAft>
                <a:spcPts val="750"/>
              </a:spcAft>
              <a:buFont typeface="+mj-lt"/>
              <a:buAutoNum type="arabicPeriod"/>
            </a:pPr>
            <a:r>
              <a:rPr lang="pt-BR" sz="3200" b="0" i="0" dirty="0">
                <a:solidFill>
                  <a:srgbClr val="242424"/>
                </a:solidFill>
                <a:effectLst/>
                <a:latin typeface="Arial" panose="020B0604020202020204" pitchFamily="34" charset="0"/>
                <a:cs typeface="Arial" panose="020B0604020202020204" pitchFamily="34" charset="0"/>
              </a:rPr>
              <a:t>Conferência dos documentos fiscais e de transporte.</a:t>
            </a:r>
          </a:p>
          <a:p>
            <a:pPr marL="742950" lvl="1" indent="-285750" algn="l">
              <a:spcBef>
                <a:spcPts val="750"/>
              </a:spcBef>
              <a:spcAft>
                <a:spcPts val="750"/>
              </a:spcAft>
              <a:buFont typeface="+mj-lt"/>
              <a:buAutoNum type="arabicPeriod"/>
            </a:pPr>
            <a:r>
              <a:rPr lang="pt-BR" sz="3200" b="0" i="0" dirty="0">
                <a:solidFill>
                  <a:srgbClr val="242424"/>
                </a:solidFill>
                <a:effectLst/>
                <a:latin typeface="Arial" panose="020B0604020202020204" pitchFamily="34" charset="0"/>
                <a:cs typeface="Arial" panose="020B0604020202020204" pitchFamily="34" charset="0"/>
              </a:rPr>
              <a:t>Registro dos bens no sistema patrimonial.</a:t>
            </a:r>
          </a:p>
          <a:p>
            <a:pPr marL="0" indent="0">
              <a:lnSpc>
                <a:spcPct val="100000"/>
              </a:lnSpc>
              <a:spcBef>
                <a:spcPts val="100"/>
              </a:spcBef>
              <a:buNone/>
            </a:pPr>
            <a:endParaRPr lang="pt-BR" sz="3200" b="1" dirty="0">
              <a:latin typeface="Arial" panose="020B0604020202020204" pitchFamily="34" charset="0"/>
              <a:cs typeface="Arial" panose="020B0604020202020204" pitchFamily="34" charset="0"/>
            </a:endParaRPr>
          </a:p>
          <a:p>
            <a:pPr marL="0" indent="0">
              <a:buNone/>
            </a:pPr>
            <a:endParaRPr lang="pt-BR" sz="3200" b="1" dirty="0">
              <a:latin typeface="Arial" panose="020B0604020202020204" pitchFamily="34" charset="0"/>
              <a:cs typeface="Arial" panose="020B0604020202020204" pitchFamily="34" charset="0"/>
            </a:endParaRPr>
          </a:p>
          <a:p>
            <a:pPr marL="0" indent="0" algn="just">
              <a:buNone/>
            </a:pPr>
            <a:r>
              <a:rPr lang="pt-BR" sz="3200" dirty="0">
                <a:latin typeface="Arial" panose="020B0604020202020204" pitchFamily="34" charset="0"/>
                <a:cs typeface="Arial" panose="020B0604020202020204" pitchFamily="34" charset="0"/>
              </a:rPr>
              <a:t>		</a:t>
            </a:r>
          </a:p>
          <a:p>
            <a:pPr marL="0" indent="0">
              <a:buNone/>
            </a:pPr>
            <a:endParaRPr lang="pt-BR" dirty="0">
              <a:latin typeface="Arial" panose="020B0604020202020204" pitchFamily="34" charset="0"/>
              <a:cs typeface="Arial" panose="020B0604020202020204" pitchFamily="34" charset="0"/>
            </a:endParaRPr>
          </a:p>
          <a:p>
            <a:endParaRPr lang="pt-BR" dirty="0"/>
          </a:p>
        </p:txBody>
      </p:sp>
      <p:sp>
        <p:nvSpPr>
          <p:cNvPr id="4" name="Espaço Reservado para Rodapé 3">
            <a:extLst>
              <a:ext uri="{FF2B5EF4-FFF2-40B4-BE49-F238E27FC236}">
                <a16:creationId xmlns:a16="http://schemas.microsoft.com/office/drawing/2014/main" id="{7B8A1967-F19D-A668-E2B6-8A0FF4908271}"/>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52D713F8-7699-0A2F-4150-802744A4BDD6}"/>
              </a:ext>
            </a:extLst>
          </p:cNvPr>
          <p:cNvSpPr>
            <a:spLocks noGrp="1"/>
          </p:cNvSpPr>
          <p:nvPr>
            <p:ph type="sldNum" sz="quarter" idx="12"/>
          </p:nvPr>
        </p:nvSpPr>
        <p:spPr/>
        <p:txBody>
          <a:bodyPr/>
          <a:lstStyle/>
          <a:p>
            <a:fld id="{F5EF8141-5781-4FD4-9552-C5D35CA5005E}" type="slidenum">
              <a:rPr lang="pt-BR" smtClean="0"/>
              <a:t>29</a:t>
            </a:fld>
            <a:endParaRPr lang="pt-BR"/>
          </a:p>
        </p:txBody>
      </p:sp>
    </p:spTree>
    <p:extLst>
      <p:ext uri="{BB962C8B-B14F-4D97-AF65-F5344CB8AC3E}">
        <p14:creationId xmlns:p14="http://schemas.microsoft.com/office/powerpoint/2010/main" val="278601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a:t>
            </a:fld>
            <a:endParaRPr lang="pt-BR"/>
          </a:p>
        </p:txBody>
      </p:sp>
      <p:pic>
        <p:nvPicPr>
          <p:cNvPr id="6" name="Picture 5" descr="C:\Users\Uni\Desktop\novos slides\Fund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6522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ixaDeTexto 7"/>
          <p:cNvSpPr txBox="1"/>
          <p:nvPr/>
        </p:nvSpPr>
        <p:spPr>
          <a:xfrm>
            <a:off x="2009972" y="1550351"/>
            <a:ext cx="8172055" cy="2308324"/>
          </a:xfrm>
          <a:prstGeom prst="rect">
            <a:avLst/>
          </a:prstGeom>
          <a:noFill/>
        </p:spPr>
        <p:txBody>
          <a:bodyPr wrap="square" rtlCol="0">
            <a:spAutoFit/>
          </a:bodyPr>
          <a:lstStyle/>
          <a:p>
            <a:pPr algn="ctr"/>
            <a:r>
              <a:rPr lang="pt-BR" sz="4800" b="1" dirty="0">
                <a:latin typeface="Arial" panose="020B0604020202020204" pitchFamily="34" charset="0"/>
                <a:cs typeface="Arial" panose="020B0604020202020204" pitchFamily="34" charset="0"/>
              </a:rPr>
              <a:t>ALMOXARIFADO: GESTÃO, CONTROLE E RESPONSABILIDADE</a:t>
            </a:r>
            <a:endParaRPr lang="pt-BR" sz="4800" b="1" dirty="0"/>
          </a:p>
        </p:txBody>
      </p:sp>
    </p:spTree>
    <p:extLst>
      <p:ext uri="{BB962C8B-B14F-4D97-AF65-F5344CB8AC3E}">
        <p14:creationId xmlns:p14="http://schemas.microsoft.com/office/powerpoint/2010/main" val="2969366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AD026BC-30EF-CDAF-F595-EE59A8F40950}"/>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85DB789-F663-41BF-9D0F-69DCCD8ACCBD}"/>
              </a:ext>
            </a:extLst>
          </p:cNvPr>
          <p:cNvSpPr>
            <a:spLocks noGrp="1"/>
          </p:cNvSpPr>
          <p:nvPr>
            <p:ph type="title"/>
          </p:nvPr>
        </p:nvSpPr>
        <p:spPr>
          <a:xfrm>
            <a:off x="193183" y="688281"/>
            <a:ext cx="11160617"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2BBBCBF8-A647-264D-6D42-10B6E02215B9}"/>
              </a:ext>
            </a:extLst>
          </p:cNvPr>
          <p:cNvSpPr>
            <a:spLocks noGrp="1"/>
          </p:cNvSpPr>
          <p:nvPr>
            <p:ph idx="1"/>
          </p:nvPr>
        </p:nvSpPr>
        <p:spPr>
          <a:xfrm>
            <a:off x="772732" y="1041991"/>
            <a:ext cx="10728102" cy="5134972"/>
          </a:xfrm>
        </p:spPr>
        <p:txBody>
          <a:bodyPr>
            <a:normAutofit fontScale="92500" lnSpcReduction="10000"/>
          </a:bodyPr>
          <a:lstStyle/>
          <a:p>
            <a:pPr marL="0" indent="0">
              <a:lnSpc>
                <a:spcPct val="100000"/>
              </a:lnSpc>
              <a:spcBef>
                <a:spcPts val="100"/>
              </a:spcBef>
              <a:buNone/>
            </a:pPr>
            <a:endParaRPr lang="pt-BR" b="1" dirty="0">
              <a:latin typeface="Arial" panose="020B0604020202020204" pitchFamily="34" charset="0"/>
              <a:cs typeface="Arial" panose="020B0604020202020204" pitchFamily="34" charset="0"/>
            </a:endParaRPr>
          </a:p>
          <a:p>
            <a:pPr marL="0" indent="0" algn="l">
              <a:buNone/>
            </a:pPr>
            <a:r>
              <a:rPr lang="pt-BR" sz="3200" b="1" i="0" dirty="0">
                <a:solidFill>
                  <a:srgbClr val="242424"/>
                </a:solidFill>
                <a:effectLst/>
                <a:latin typeface="Arial" panose="020B0604020202020204" pitchFamily="34" charset="0"/>
                <a:cs typeface="Arial" panose="020B0604020202020204" pitchFamily="34" charset="0"/>
              </a:rPr>
              <a:t>Armazenamento</a:t>
            </a:r>
            <a:r>
              <a:rPr lang="pt-BR" sz="3200" b="0" i="0" dirty="0">
                <a:solidFill>
                  <a:srgbClr val="242424"/>
                </a:solidFill>
                <a:effectLst/>
                <a:latin typeface="Arial" panose="020B0604020202020204" pitchFamily="34" charset="0"/>
                <a:cs typeface="Arial" panose="020B0604020202020204" pitchFamily="34" charset="0"/>
              </a:rPr>
              <a:t>:</a:t>
            </a:r>
          </a:p>
          <a:p>
            <a:pPr marL="0" indent="0" algn="l">
              <a:buNone/>
            </a:pPr>
            <a:endParaRPr lang="pt-BR" sz="3200" b="0" i="0" dirty="0">
              <a:solidFill>
                <a:srgbClr val="242424"/>
              </a:solidFill>
              <a:effectLst/>
              <a:latin typeface="Arial" panose="020B0604020202020204" pitchFamily="34" charset="0"/>
              <a:cs typeface="Arial" panose="020B0604020202020204" pitchFamily="34" charset="0"/>
            </a:endParaRPr>
          </a:p>
          <a:p>
            <a:pPr marL="742950" lvl="1" indent="-285750" algn="l">
              <a:spcBef>
                <a:spcPts val="750"/>
              </a:spcBef>
              <a:spcAft>
                <a:spcPts val="750"/>
              </a:spcAft>
              <a:buFont typeface="+mj-lt"/>
              <a:buAutoNum type="arabicPeriod"/>
            </a:pPr>
            <a:r>
              <a:rPr lang="pt-BR" sz="3200" b="0" i="0" dirty="0">
                <a:solidFill>
                  <a:srgbClr val="242424"/>
                </a:solidFill>
                <a:effectLst/>
                <a:latin typeface="Arial" panose="020B0604020202020204" pitchFamily="34" charset="0"/>
                <a:cs typeface="Arial" panose="020B0604020202020204" pitchFamily="34" charset="0"/>
              </a:rPr>
              <a:t>Organização dos materiais de forma a facilitar o acesso e a movimentação.</a:t>
            </a:r>
          </a:p>
          <a:p>
            <a:pPr marL="742950" lvl="1" indent="-285750" algn="l">
              <a:spcBef>
                <a:spcPts val="750"/>
              </a:spcBef>
              <a:spcAft>
                <a:spcPts val="750"/>
              </a:spcAft>
              <a:buFont typeface="+mj-lt"/>
              <a:buAutoNum type="arabicPeriod"/>
            </a:pPr>
            <a:r>
              <a:rPr lang="pt-BR" sz="3200" b="0" i="0" dirty="0">
                <a:solidFill>
                  <a:srgbClr val="242424"/>
                </a:solidFill>
                <a:effectLst/>
                <a:latin typeface="Arial" panose="020B0604020202020204" pitchFamily="34" charset="0"/>
                <a:cs typeface="Arial" panose="020B0604020202020204" pitchFamily="34" charset="0"/>
              </a:rPr>
              <a:t>Utilização de técnicas adequadas de empilhamento e embalagem.</a:t>
            </a:r>
          </a:p>
          <a:p>
            <a:pPr marL="742950" lvl="1" indent="-285750" algn="l">
              <a:spcBef>
                <a:spcPts val="750"/>
              </a:spcBef>
              <a:spcAft>
                <a:spcPts val="750"/>
              </a:spcAft>
              <a:buFont typeface="+mj-lt"/>
              <a:buAutoNum type="arabicPeriod"/>
            </a:pPr>
            <a:r>
              <a:rPr lang="pt-BR" sz="3200" b="0" i="0" dirty="0">
                <a:solidFill>
                  <a:srgbClr val="242424"/>
                </a:solidFill>
                <a:effectLst/>
                <a:latin typeface="Arial" panose="020B0604020202020204" pitchFamily="34" charset="0"/>
                <a:cs typeface="Arial" panose="020B0604020202020204" pitchFamily="34" charset="0"/>
              </a:rPr>
              <a:t>Controle de qualidade e condições de armazenamento.</a:t>
            </a:r>
          </a:p>
          <a:p>
            <a:pPr marL="0" indent="0">
              <a:buNone/>
            </a:pPr>
            <a:endParaRPr lang="pt-BR" sz="3200" b="1" dirty="0">
              <a:latin typeface="Arial" panose="020B0604020202020204" pitchFamily="34" charset="0"/>
              <a:cs typeface="Arial" panose="020B0604020202020204" pitchFamily="34" charset="0"/>
            </a:endParaRPr>
          </a:p>
          <a:p>
            <a:pPr marL="0" indent="0" algn="just">
              <a:buNone/>
            </a:pPr>
            <a:r>
              <a:rPr lang="pt-BR" sz="3200" dirty="0">
                <a:latin typeface="Arial" panose="020B0604020202020204" pitchFamily="34" charset="0"/>
                <a:cs typeface="Arial" panose="020B0604020202020204" pitchFamily="34" charset="0"/>
              </a:rPr>
              <a:t>		</a:t>
            </a:r>
          </a:p>
          <a:p>
            <a:pPr marL="0" indent="0">
              <a:buNone/>
            </a:pPr>
            <a:endParaRPr lang="pt-BR" dirty="0">
              <a:latin typeface="Arial" panose="020B0604020202020204" pitchFamily="34" charset="0"/>
              <a:cs typeface="Arial" panose="020B0604020202020204" pitchFamily="34" charset="0"/>
            </a:endParaRPr>
          </a:p>
          <a:p>
            <a:endParaRPr lang="pt-BR" dirty="0"/>
          </a:p>
        </p:txBody>
      </p:sp>
      <p:sp>
        <p:nvSpPr>
          <p:cNvPr id="4" name="Espaço Reservado para Rodapé 3">
            <a:extLst>
              <a:ext uri="{FF2B5EF4-FFF2-40B4-BE49-F238E27FC236}">
                <a16:creationId xmlns:a16="http://schemas.microsoft.com/office/drawing/2014/main" id="{CAEED3E5-B609-F00E-40DB-B22797BCE1E8}"/>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60B6E5A5-BC92-4C0B-E65D-83A6498E7651}"/>
              </a:ext>
            </a:extLst>
          </p:cNvPr>
          <p:cNvSpPr>
            <a:spLocks noGrp="1"/>
          </p:cNvSpPr>
          <p:nvPr>
            <p:ph type="sldNum" sz="quarter" idx="12"/>
          </p:nvPr>
        </p:nvSpPr>
        <p:spPr/>
        <p:txBody>
          <a:bodyPr/>
          <a:lstStyle/>
          <a:p>
            <a:fld id="{F5EF8141-5781-4FD4-9552-C5D35CA5005E}" type="slidenum">
              <a:rPr lang="pt-BR" smtClean="0"/>
              <a:t>30</a:t>
            </a:fld>
            <a:endParaRPr lang="pt-BR"/>
          </a:p>
        </p:txBody>
      </p:sp>
    </p:spTree>
    <p:extLst>
      <p:ext uri="{BB962C8B-B14F-4D97-AF65-F5344CB8AC3E}">
        <p14:creationId xmlns:p14="http://schemas.microsoft.com/office/powerpoint/2010/main" val="1516341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E51F91C-6621-AB3D-8653-C8996E0DDDF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18FE9D7-3631-1481-4124-C5D8D86CDC7D}"/>
              </a:ext>
            </a:extLst>
          </p:cNvPr>
          <p:cNvSpPr>
            <a:spLocks noGrp="1"/>
          </p:cNvSpPr>
          <p:nvPr>
            <p:ph type="title"/>
          </p:nvPr>
        </p:nvSpPr>
        <p:spPr>
          <a:xfrm>
            <a:off x="193183" y="688281"/>
            <a:ext cx="11160617"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66A6A20D-B615-CC31-262A-79F55F6271A4}"/>
              </a:ext>
            </a:extLst>
          </p:cNvPr>
          <p:cNvSpPr>
            <a:spLocks noGrp="1"/>
          </p:cNvSpPr>
          <p:nvPr>
            <p:ph idx="1"/>
          </p:nvPr>
        </p:nvSpPr>
        <p:spPr>
          <a:xfrm>
            <a:off x="772732" y="1041991"/>
            <a:ext cx="10728102" cy="5134972"/>
          </a:xfrm>
        </p:spPr>
        <p:txBody>
          <a:bodyPr>
            <a:normAutofit/>
          </a:bodyPr>
          <a:lstStyle/>
          <a:p>
            <a:pPr algn="l">
              <a:buFont typeface="+mj-lt"/>
              <a:buAutoNum type="arabicPeriod"/>
            </a:pPr>
            <a:endParaRPr lang="pt-BR" b="1" i="0" dirty="0">
              <a:solidFill>
                <a:srgbClr val="242424"/>
              </a:solidFill>
              <a:effectLst/>
              <a:latin typeface="Segoe UI" panose="020B0502040204020203" pitchFamily="34" charset="0"/>
            </a:endParaRPr>
          </a:p>
          <a:p>
            <a:pPr algn="l">
              <a:buFont typeface="+mj-lt"/>
              <a:buAutoNum type="arabicPeriod"/>
            </a:pPr>
            <a:endParaRPr lang="pt-BR" b="1" dirty="0">
              <a:solidFill>
                <a:srgbClr val="242424"/>
              </a:solidFill>
              <a:latin typeface="Segoe UI" panose="020B0502040204020203" pitchFamily="34" charset="0"/>
            </a:endParaRPr>
          </a:p>
          <a:p>
            <a:r>
              <a:rPr lang="pt-BR" b="1" i="0" dirty="0">
                <a:solidFill>
                  <a:srgbClr val="242424"/>
                </a:solidFill>
                <a:effectLst/>
                <a:latin typeface="Arial" panose="020B0604020202020204" pitchFamily="34" charset="0"/>
                <a:cs typeface="Arial" panose="020B0604020202020204" pitchFamily="34" charset="0"/>
              </a:rPr>
              <a:t>Distribuição de Materiais:</a:t>
            </a:r>
          </a:p>
          <a:p>
            <a:pPr algn="l">
              <a:buFont typeface="+mj-lt"/>
              <a:buAutoNum type="arabicPeriod"/>
            </a:pPr>
            <a:endParaRPr lang="pt-BR" b="1" i="0" dirty="0">
              <a:solidFill>
                <a:srgbClr val="242424"/>
              </a:solidFill>
              <a:effectLst/>
              <a:latin typeface="Arial" panose="020B0604020202020204" pitchFamily="34" charset="0"/>
              <a:cs typeface="Arial" panose="020B0604020202020204" pitchFamily="34" charset="0"/>
            </a:endParaRPr>
          </a:p>
          <a:p>
            <a:pPr marL="742950" lvl="1" indent="-285750" algn="l">
              <a:spcBef>
                <a:spcPts val="750"/>
              </a:spcBef>
              <a:spcAft>
                <a:spcPts val="750"/>
              </a:spcAft>
              <a:buFont typeface="+mj-lt"/>
              <a:buAutoNum type="arabicPeriod"/>
            </a:pPr>
            <a:r>
              <a:rPr lang="pt-BR" sz="2800" b="1" i="0" dirty="0">
                <a:solidFill>
                  <a:srgbClr val="242424"/>
                </a:solidFill>
                <a:effectLst/>
                <a:latin typeface="Arial" panose="020B0604020202020204" pitchFamily="34" charset="0"/>
                <a:cs typeface="Arial" panose="020B0604020202020204" pitchFamily="34" charset="0"/>
              </a:rPr>
              <a:t>Atendimento às requisições internas de forma eficiente.</a:t>
            </a:r>
          </a:p>
          <a:p>
            <a:pPr marL="742950" lvl="1" indent="-285750" algn="l">
              <a:spcBef>
                <a:spcPts val="750"/>
              </a:spcBef>
              <a:spcAft>
                <a:spcPts val="750"/>
              </a:spcAft>
              <a:buFont typeface="+mj-lt"/>
              <a:buAutoNum type="arabicPeriod"/>
            </a:pPr>
            <a:r>
              <a:rPr lang="pt-BR" sz="2800" b="1" i="0" dirty="0">
                <a:solidFill>
                  <a:srgbClr val="242424"/>
                </a:solidFill>
                <a:effectLst/>
                <a:latin typeface="Arial" panose="020B0604020202020204" pitchFamily="34" charset="0"/>
                <a:cs typeface="Arial" panose="020B0604020202020204" pitchFamily="34" charset="0"/>
              </a:rPr>
              <a:t>Planejamento do fluxo de distribuição para evitar atrasos e faltas.</a:t>
            </a:r>
          </a:p>
          <a:p>
            <a:pPr marL="742950" lvl="1" indent="-285750" algn="l">
              <a:spcBef>
                <a:spcPts val="750"/>
              </a:spcBef>
              <a:spcAft>
                <a:spcPts val="750"/>
              </a:spcAft>
              <a:buFont typeface="+mj-lt"/>
              <a:buAutoNum type="arabicPeriod"/>
            </a:pPr>
            <a:r>
              <a:rPr lang="pt-BR" sz="2800" b="1" i="0" dirty="0">
                <a:solidFill>
                  <a:srgbClr val="242424"/>
                </a:solidFill>
                <a:effectLst/>
                <a:latin typeface="Arial" panose="020B0604020202020204" pitchFamily="34" charset="0"/>
                <a:cs typeface="Arial" panose="020B0604020202020204" pitchFamily="34" charset="0"/>
              </a:rPr>
              <a:t>Registro das movimentações de materiais para controle e auditoria. RMA</a:t>
            </a:r>
          </a:p>
          <a:p>
            <a:pPr marL="0" indent="0" algn="just">
              <a:buNone/>
            </a:pPr>
            <a:r>
              <a:rPr lang="pt-BR" b="1" dirty="0">
                <a:latin typeface="Arial" panose="020B0604020202020204" pitchFamily="34" charset="0"/>
                <a:cs typeface="Arial" panose="020B0604020202020204" pitchFamily="34" charset="0"/>
              </a:rPr>
              <a:t>		</a:t>
            </a:r>
          </a:p>
          <a:p>
            <a:pPr marL="0" indent="0">
              <a:buNone/>
            </a:pPr>
            <a:endParaRPr lang="pt-BR" dirty="0">
              <a:latin typeface="Arial" panose="020B0604020202020204" pitchFamily="34" charset="0"/>
              <a:cs typeface="Arial" panose="020B0604020202020204" pitchFamily="34" charset="0"/>
            </a:endParaRPr>
          </a:p>
          <a:p>
            <a:endParaRPr lang="pt-BR" dirty="0"/>
          </a:p>
        </p:txBody>
      </p:sp>
      <p:sp>
        <p:nvSpPr>
          <p:cNvPr id="4" name="Espaço Reservado para Rodapé 3">
            <a:extLst>
              <a:ext uri="{FF2B5EF4-FFF2-40B4-BE49-F238E27FC236}">
                <a16:creationId xmlns:a16="http://schemas.microsoft.com/office/drawing/2014/main" id="{09524A76-A764-7309-E902-A19170FD7A7A}"/>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F2886857-B6D2-C03A-9D32-BBF4FAD701D8}"/>
              </a:ext>
            </a:extLst>
          </p:cNvPr>
          <p:cNvSpPr>
            <a:spLocks noGrp="1"/>
          </p:cNvSpPr>
          <p:nvPr>
            <p:ph type="sldNum" sz="quarter" idx="12"/>
          </p:nvPr>
        </p:nvSpPr>
        <p:spPr/>
        <p:txBody>
          <a:bodyPr/>
          <a:lstStyle/>
          <a:p>
            <a:fld id="{F5EF8141-5781-4FD4-9552-C5D35CA5005E}" type="slidenum">
              <a:rPr lang="pt-BR" smtClean="0"/>
              <a:t>31</a:t>
            </a:fld>
            <a:endParaRPr lang="pt-BR"/>
          </a:p>
        </p:txBody>
      </p:sp>
    </p:spTree>
    <p:extLst>
      <p:ext uri="{BB962C8B-B14F-4D97-AF65-F5344CB8AC3E}">
        <p14:creationId xmlns:p14="http://schemas.microsoft.com/office/powerpoint/2010/main" val="24647709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5A78920-C8A5-995D-8B12-A7181298340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3D0D508-3973-3279-8B5D-B20B1823D5FD}"/>
              </a:ext>
            </a:extLst>
          </p:cNvPr>
          <p:cNvSpPr>
            <a:spLocks noGrp="1"/>
          </p:cNvSpPr>
          <p:nvPr>
            <p:ph type="title"/>
          </p:nvPr>
        </p:nvSpPr>
        <p:spPr>
          <a:xfrm>
            <a:off x="193183" y="688281"/>
            <a:ext cx="11160617"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7BC6C379-D024-B505-EFEC-5F19F45F1A18}"/>
              </a:ext>
            </a:extLst>
          </p:cNvPr>
          <p:cNvSpPr>
            <a:spLocks noGrp="1"/>
          </p:cNvSpPr>
          <p:nvPr>
            <p:ph idx="1"/>
          </p:nvPr>
        </p:nvSpPr>
        <p:spPr>
          <a:xfrm>
            <a:off x="772732" y="1041991"/>
            <a:ext cx="10728102" cy="5134972"/>
          </a:xfrm>
        </p:spPr>
        <p:txBody>
          <a:bodyPr>
            <a:normAutofit/>
          </a:bodyPr>
          <a:lstStyle/>
          <a:p>
            <a:pPr marL="0" indent="0">
              <a:lnSpc>
                <a:spcPct val="100000"/>
              </a:lnSpc>
              <a:spcBef>
                <a:spcPts val="100"/>
              </a:spcBef>
              <a:buNone/>
            </a:pPr>
            <a:r>
              <a:rPr lang="pt-BR" b="1" dirty="0">
                <a:latin typeface="Arial" panose="020B0604020202020204" pitchFamily="34" charset="0"/>
                <a:cs typeface="Arial" panose="020B0604020202020204" pitchFamily="34" charset="0"/>
              </a:rPr>
              <a:t>RMA</a:t>
            </a:r>
          </a:p>
          <a:p>
            <a:pPr marL="0" indent="0">
              <a:lnSpc>
                <a:spcPct val="100000"/>
              </a:lnSpc>
              <a:spcBef>
                <a:spcPts val="100"/>
              </a:spcBef>
              <a:buNone/>
            </a:pPr>
            <a:endParaRPr lang="pt-BR" b="1" dirty="0">
              <a:latin typeface="Arial" panose="020B0604020202020204" pitchFamily="34" charset="0"/>
              <a:cs typeface="Arial" panose="020B0604020202020204" pitchFamily="34" charset="0"/>
            </a:endParaRPr>
          </a:p>
          <a:p>
            <a:pPr marL="0" indent="0">
              <a:lnSpc>
                <a:spcPct val="100000"/>
              </a:lnSpc>
              <a:spcBef>
                <a:spcPts val="100"/>
              </a:spcBef>
              <a:buNone/>
            </a:pPr>
            <a:endParaRPr lang="pt-BR" b="1" dirty="0">
              <a:latin typeface="Arial" panose="020B0604020202020204" pitchFamily="34" charset="0"/>
              <a:cs typeface="Arial" panose="020B0604020202020204" pitchFamily="34" charset="0"/>
            </a:endParaRPr>
          </a:p>
          <a:p>
            <a:pPr marL="0" indent="0">
              <a:lnSpc>
                <a:spcPct val="100000"/>
              </a:lnSpc>
              <a:spcBef>
                <a:spcPts val="100"/>
              </a:spcBef>
              <a:buNone/>
            </a:pPr>
            <a:r>
              <a:rPr lang="pt-BR" b="1" dirty="0">
                <a:latin typeface="Arial" panose="020B0604020202020204" pitchFamily="34" charset="0"/>
                <a:cs typeface="Arial" panose="020B0604020202020204" pitchFamily="34" charset="0"/>
              </a:rPr>
              <a:t>REGISTRO DA MOVIMENTAÇÃO DO ALMOXARIFADO</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a:t>
            </a:r>
          </a:p>
          <a:p>
            <a:pPr marL="0" indent="0">
              <a:buNone/>
            </a:pPr>
            <a:endParaRPr lang="pt-BR" dirty="0">
              <a:latin typeface="Arial" panose="020B0604020202020204" pitchFamily="34" charset="0"/>
              <a:cs typeface="Arial" panose="020B0604020202020204" pitchFamily="34" charset="0"/>
            </a:endParaRPr>
          </a:p>
          <a:p>
            <a:endParaRPr lang="pt-BR" dirty="0"/>
          </a:p>
        </p:txBody>
      </p:sp>
      <p:sp>
        <p:nvSpPr>
          <p:cNvPr id="4" name="Espaço Reservado para Rodapé 3">
            <a:extLst>
              <a:ext uri="{FF2B5EF4-FFF2-40B4-BE49-F238E27FC236}">
                <a16:creationId xmlns:a16="http://schemas.microsoft.com/office/drawing/2014/main" id="{CA66B84E-B614-26B5-C11A-41869EBE2B89}"/>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8321A321-A9AD-56D1-9525-E99F3159FAAA}"/>
              </a:ext>
            </a:extLst>
          </p:cNvPr>
          <p:cNvSpPr>
            <a:spLocks noGrp="1"/>
          </p:cNvSpPr>
          <p:nvPr>
            <p:ph type="sldNum" sz="quarter" idx="12"/>
          </p:nvPr>
        </p:nvSpPr>
        <p:spPr/>
        <p:txBody>
          <a:bodyPr/>
          <a:lstStyle/>
          <a:p>
            <a:fld id="{F5EF8141-5781-4FD4-9552-C5D35CA5005E}" type="slidenum">
              <a:rPr lang="pt-BR" smtClean="0"/>
              <a:t>32</a:t>
            </a:fld>
            <a:endParaRPr lang="pt-BR"/>
          </a:p>
        </p:txBody>
      </p:sp>
    </p:spTree>
    <p:extLst>
      <p:ext uri="{BB962C8B-B14F-4D97-AF65-F5344CB8AC3E}">
        <p14:creationId xmlns:p14="http://schemas.microsoft.com/office/powerpoint/2010/main" val="3585738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85611" y="1236373"/>
            <a:ext cx="10568190" cy="4940590"/>
          </a:xfrm>
        </p:spPr>
        <p:txBody>
          <a:bodyPr>
            <a:normAutofit/>
          </a:bodyPr>
          <a:lstStyle/>
          <a:p>
            <a:pPr marL="0" indent="0">
              <a:buNone/>
            </a:pPr>
            <a:r>
              <a:rPr lang="pt-BR" b="1" dirty="0">
                <a:latin typeface="Arial" panose="020B0604020202020204" pitchFamily="34" charset="0"/>
                <a:cs typeface="Arial" panose="020B0604020202020204" pitchFamily="34" charset="0"/>
              </a:rPr>
              <a:t>    Cessão</a:t>
            </a:r>
          </a:p>
          <a:p>
            <a:pPr marL="0" indent="0">
              <a:buNone/>
            </a:pPr>
            <a:endParaRPr lang="pt-BR" b="1"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	É a modalidade de movimentação de material do acervo, tanto PERMANENTE, como de CONSUMO, com transferência gratuita de posse e troca de responsabilidade, entre  órgãos ou entidades da administração pública federal, estadual ou municipal (direta, autárquica e fundacional).</a:t>
            </a:r>
          </a:p>
          <a:p>
            <a:pPr algn="just"/>
            <a:endParaRPr lang="pt-BR"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33</a:t>
            </a:fld>
            <a:endParaRPr lang="pt-BR"/>
          </a:p>
        </p:txBody>
      </p:sp>
    </p:spTree>
    <p:extLst>
      <p:ext uri="{BB962C8B-B14F-4D97-AF65-F5344CB8AC3E}">
        <p14:creationId xmlns:p14="http://schemas.microsoft.com/office/powerpoint/2010/main" val="4030080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62197" cy="528034"/>
          </a:xfrm>
        </p:spPr>
        <p:txBody>
          <a:bodyPr>
            <a:no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348802" y="1236373"/>
            <a:ext cx="11462198" cy="4940590"/>
          </a:xfrm>
        </p:spPr>
        <p:txBody>
          <a:bodyPr>
            <a:normAutofit/>
          </a:bodyPr>
          <a:lstStyle/>
          <a:p>
            <a:pPr marL="0" indent="0">
              <a:buNone/>
            </a:pPr>
            <a:r>
              <a:rPr lang="pt-BR" b="1" dirty="0">
                <a:latin typeface="Arial" panose="020B0604020202020204" pitchFamily="34" charset="0"/>
                <a:cs typeface="Arial" panose="020B0604020202020204" pitchFamily="34" charset="0"/>
              </a:rPr>
              <a:t>Cessão</a:t>
            </a:r>
          </a:p>
          <a:p>
            <a:pPr algn="just"/>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 documento hábil para o recebimento de material por essa modalidade é o TERMO DE CESSÃO.</a:t>
            </a:r>
          </a:p>
          <a:p>
            <a:pPr marL="0" indent="0" algn="just">
              <a:buNone/>
            </a:pPr>
            <a:r>
              <a:rPr lang="pt-BR" dirty="0">
                <a:latin typeface="Arial" panose="020B0604020202020204" pitchFamily="34" charset="0"/>
                <a:cs typeface="Arial" panose="020B0604020202020204" pitchFamily="34" charset="0"/>
              </a:rPr>
              <a:t>	A cessão não deve ser confundida com a TRANSFERÊNCIA, visto que está somente ocorrerá quando a movimentação de material ocorrer entre duas unidades do mesmo órgão ou entidade.</a:t>
            </a:r>
          </a:p>
          <a:p>
            <a:pPr marL="0" indent="0">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34</a:t>
            </a:fld>
            <a:endParaRPr lang="pt-BR"/>
          </a:p>
        </p:txBody>
      </p:sp>
    </p:spTree>
    <p:extLst>
      <p:ext uri="{BB962C8B-B14F-4D97-AF65-F5344CB8AC3E}">
        <p14:creationId xmlns:p14="http://schemas.microsoft.com/office/powerpoint/2010/main" val="37680999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446933" cy="528034"/>
          </a:xfrm>
        </p:spPr>
        <p:txBody>
          <a:bodyPr>
            <a:no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46974" y="1236373"/>
            <a:ext cx="10509161" cy="4940590"/>
          </a:xfrm>
        </p:spPr>
        <p:txBody>
          <a:bodyPr>
            <a:normAutofit/>
          </a:bodyPr>
          <a:lstStyle/>
          <a:p>
            <a:pPr marL="0" indent="0">
              <a:buNone/>
            </a:pPr>
            <a:r>
              <a:rPr lang="pt-BR" b="1" dirty="0">
                <a:latin typeface="Arial" panose="020B0604020202020204" pitchFamily="34" charset="0"/>
                <a:cs typeface="Arial" panose="020B0604020202020204" pitchFamily="34" charset="0"/>
              </a:rPr>
              <a:t>Transferência</a:t>
            </a:r>
          </a:p>
          <a:p>
            <a:pPr algn="just"/>
            <a:endParaRPr lang="pt-BR" dirty="0"/>
          </a:p>
          <a:p>
            <a:pPr marL="0" indent="0" algn="just">
              <a:buNone/>
            </a:pPr>
            <a:r>
              <a:rPr lang="pt-BR" dirty="0">
                <a:latin typeface="Arial" panose="020B0604020202020204" pitchFamily="34" charset="0"/>
                <a:cs typeface="Arial" panose="020B0604020202020204" pitchFamily="34" charset="0"/>
              </a:rPr>
              <a:t>	É modalidade de movimentação de material, PERMANENTE ou de CONSUMO, com troca de responsabilidade, de uma unidade organizacional para outra, dentro do mesmo órgão ou entidade, onde os documentos hábeis para o recebimento são a guia de remessa e a Nota de Transferência.    </a:t>
            </a:r>
          </a:p>
          <a:p>
            <a:pPr marL="0" indent="0" algn="just">
              <a:buNone/>
            </a:pPr>
            <a:endParaRPr lang="pt-BR" b="1"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35</a:t>
            </a:fld>
            <a:endParaRPr lang="pt-BR"/>
          </a:p>
        </p:txBody>
      </p:sp>
    </p:spTree>
    <p:extLst>
      <p:ext uri="{BB962C8B-B14F-4D97-AF65-F5344CB8AC3E}">
        <p14:creationId xmlns:p14="http://schemas.microsoft.com/office/powerpoint/2010/main" val="3929162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475076" cy="528034"/>
          </a:xfrm>
        </p:spPr>
        <p:txBody>
          <a:bodyPr>
            <a:no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14350" y="1001676"/>
            <a:ext cx="10960727" cy="5156237"/>
          </a:xfrm>
        </p:spPr>
        <p:txBody>
          <a:bodyPr>
            <a:normAutofit/>
          </a:bodyPr>
          <a:lstStyle/>
          <a:p>
            <a:pPr marL="0" indent="0">
              <a:buNone/>
            </a:pPr>
            <a:endParaRPr lang="pt-BR" b="1" dirty="0">
              <a:latin typeface="Arial" panose="020B0604020202020204" pitchFamily="34" charset="0"/>
              <a:cs typeface="Arial" panose="020B0604020202020204" pitchFamily="34" charset="0"/>
            </a:endParaRPr>
          </a:p>
          <a:p>
            <a:pPr marL="0" indent="0">
              <a:buNone/>
            </a:pPr>
            <a:r>
              <a:rPr lang="pt-BR" b="1" dirty="0">
                <a:latin typeface="Arial" panose="020B0604020202020204" pitchFamily="34" charset="0"/>
                <a:cs typeface="Arial" panose="020B0604020202020204" pitchFamily="34" charset="0"/>
              </a:rPr>
              <a:t>Doação</a:t>
            </a:r>
          </a:p>
          <a:p>
            <a:pPr marL="0" indent="0">
              <a:buNone/>
            </a:pPr>
            <a:endParaRPr lang="pt-BR" dirty="0">
              <a:latin typeface="Arial" panose="020B0604020202020204" pitchFamily="34" charset="0"/>
              <a:cs typeface="Arial" panose="020B0604020202020204" pitchFamily="34" charset="0"/>
            </a:endParaRPr>
          </a:p>
          <a:p>
            <a:pPr algn="just"/>
            <a:r>
              <a:rPr lang="pt-BR" dirty="0">
                <a:latin typeface="Arial" panose="020B0604020202020204" pitchFamily="34" charset="0"/>
                <a:cs typeface="Arial" panose="020B0604020202020204" pitchFamily="34" charset="0"/>
              </a:rPr>
              <a:t>                          É uma modalidade de movimentação de material e também, para fins de descarga, uma forma de desfazimento de bens (alienação), onde o documento hábil para o recebimento de material pelo almoxarife ou encarregado de depósito é o termo de doação.     </a:t>
            </a:r>
          </a:p>
          <a:p>
            <a:pPr algn="just"/>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36</a:t>
            </a:fld>
            <a:endParaRPr lang="pt-BR"/>
          </a:p>
        </p:txBody>
      </p:sp>
    </p:spTree>
    <p:extLst>
      <p:ext uri="{BB962C8B-B14F-4D97-AF65-F5344CB8AC3E}">
        <p14:creationId xmlns:p14="http://schemas.microsoft.com/office/powerpoint/2010/main" val="1818248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353800" cy="528034"/>
          </a:xfrm>
        </p:spPr>
        <p:txBody>
          <a:bodyPr>
            <a:noAutofit/>
          </a:bodyPr>
          <a:lstStyle/>
          <a:p>
            <a:pPr algn="ct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190500" y="1236373"/>
            <a:ext cx="11696700" cy="4940590"/>
          </a:xfrm>
        </p:spPr>
        <p:txBody>
          <a:bodyPr>
            <a:normAutofit/>
          </a:bodyPr>
          <a:lstStyle/>
          <a:p>
            <a:pPr marL="0" indent="0">
              <a:buNone/>
            </a:pPr>
            <a:r>
              <a:rPr lang="pt-BR" b="1" dirty="0">
                <a:latin typeface="Arial" panose="020B0604020202020204" pitchFamily="34" charset="0"/>
                <a:cs typeface="Arial" panose="020B0604020202020204" pitchFamily="34" charset="0"/>
              </a:rPr>
              <a:t>	Doação</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Há casos em que se recebe um determinado tipo de material, por doação, sem a presença física do termo de doação.</a:t>
            </a:r>
          </a:p>
          <a:p>
            <a:pPr marL="0" indent="0" algn="just">
              <a:buNone/>
            </a:pPr>
            <a:r>
              <a:rPr lang="pt-BR" dirty="0">
                <a:latin typeface="Arial" panose="020B0604020202020204" pitchFamily="34" charset="0"/>
                <a:cs typeface="Arial" panose="020B0604020202020204" pitchFamily="34" charset="0"/>
              </a:rPr>
              <a:t>	Ex. Livros recebidos em doação.</a:t>
            </a:r>
          </a:p>
          <a:p>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37</a:t>
            </a:fld>
            <a:endParaRPr lang="pt-BR"/>
          </a:p>
        </p:txBody>
      </p:sp>
      <p:sp>
        <p:nvSpPr>
          <p:cNvPr id="6" name="Título 1"/>
          <p:cNvSpPr txBox="1">
            <a:spLocks/>
          </p:cNvSpPr>
          <p:nvPr/>
        </p:nvSpPr>
        <p:spPr>
          <a:xfrm>
            <a:off x="1" y="708339"/>
            <a:ext cx="11475076" cy="528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26247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475076" cy="528034"/>
          </a:xfrm>
        </p:spPr>
        <p:txBody>
          <a:bodyPr>
            <a:noAutofit/>
          </a:bodyPr>
          <a:lstStyle/>
          <a:p>
            <a:pPr algn="ct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605307" y="1236373"/>
            <a:ext cx="11075832" cy="4940590"/>
          </a:xfrm>
        </p:spPr>
        <p:txBody>
          <a:bodyPr>
            <a:normAutofit/>
          </a:bodyPr>
          <a:lstStyle/>
          <a:p>
            <a:pPr marL="0" indent="0">
              <a:buNone/>
            </a:pPr>
            <a:endParaRPr lang="pt-BR" b="1" dirty="0">
              <a:latin typeface="Arial" panose="020B0604020202020204" pitchFamily="34" charset="0"/>
              <a:cs typeface="Arial" panose="020B0604020202020204" pitchFamily="34" charset="0"/>
            </a:endParaRPr>
          </a:p>
          <a:p>
            <a:pPr marL="0" indent="0">
              <a:buNone/>
            </a:pPr>
            <a:r>
              <a:rPr lang="pt-BR" b="1" dirty="0">
                <a:latin typeface="Arial" panose="020B0604020202020204" pitchFamily="34" charset="0"/>
                <a:cs typeface="Arial" panose="020B0604020202020204" pitchFamily="34" charset="0"/>
              </a:rPr>
              <a:t>	Indenização</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Ocorre quando há reposição de um bem PERMANENTE ou CONSUMO, por pessoas ou entidades responsabilizadas pelo extravio, danificações, roubos ou furtos, desde que o mesmo tenha as mesmas características do anterior, à vista do relatório da comissão de Sindicância ou de Inquérito, constante de processo.</a:t>
            </a:r>
          </a:p>
          <a:p>
            <a:pPr algn="just"/>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38</a:t>
            </a:fld>
            <a:endParaRPr lang="pt-BR"/>
          </a:p>
        </p:txBody>
      </p:sp>
      <p:sp>
        <p:nvSpPr>
          <p:cNvPr id="6" name="Título 1"/>
          <p:cNvSpPr txBox="1">
            <a:spLocks/>
          </p:cNvSpPr>
          <p:nvPr/>
        </p:nvSpPr>
        <p:spPr>
          <a:xfrm>
            <a:off x="1" y="708339"/>
            <a:ext cx="11475076" cy="5280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34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694017"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72732" y="1236373"/>
            <a:ext cx="10674201" cy="4940590"/>
          </a:xfrm>
        </p:spPr>
        <p:txBody>
          <a:bodyPr>
            <a:normAutofit/>
          </a:bodyPr>
          <a:lstStyle/>
          <a:p>
            <a:pPr marL="0" indent="0">
              <a:buNone/>
            </a:pPr>
            <a:r>
              <a:rPr lang="pt-BR" b="1" dirty="0">
                <a:latin typeface="Arial" panose="020B0604020202020204" pitchFamily="34" charset="0"/>
                <a:cs typeface="Arial" panose="020B0604020202020204" pitchFamily="34" charset="0"/>
              </a:rPr>
              <a:t>	Produção Interna</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 recebimento e a inclusão em carga do material produzido pela Unidade ou  Órgão, tanto para material </a:t>
            </a:r>
            <a:r>
              <a:rPr lang="pt-BR" b="1" dirty="0">
                <a:latin typeface="Arial" panose="020B0604020202020204" pitchFamily="34" charset="0"/>
                <a:cs typeface="Arial" panose="020B0604020202020204" pitchFamily="34" charset="0"/>
              </a:rPr>
              <a:t>PERMANENTE</a:t>
            </a:r>
            <a:r>
              <a:rPr lang="pt-BR" dirty="0">
                <a:latin typeface="Arial" panose="020B0604020202020204" pitchFamily="34" charset="0"/>
                <a:cs typeface="Arial" panose="020B0604020202020204" pitchFamily="34" charset="0"/>
              </a:rPr>
              <a:t> quanto para </a:t>
            </a:r>
            <a:r>
              <a:rPr lang="pt-BR" b="1" dirty="0">
                <a:latin typeface="Arial" panose="020B0604020202020204" pitchFamily="34" charset="0"/>
                <a:cs typeface="Arial" panose="020B0604020202020204" pitchFamily="34" charset="0"/>
              </a:rPr>
              <a:t>CONSUMO</a:t>
            </a:r>
            <a:r>
              <a:rPr lang="pt-BR" dirty="0">
                <a:latin typeface="Arial" panose="020B0604020202020204" pitchFamily="34" charset="0"/>
                <a:cs typeface="Arial" panose="020B0604020202020204" pitchFamily="34" charset="0"/>
              </a:rPr>
              <a:t>, será realizada à vista de processo regular com base na apropriação de custos feita pela unidade produtora, apurados na “Guia de Produção” ou, na falta destes, na valorização efetuada por Comissão de Avaliação, designada para esse fim.</a:t>
            </a:r>
          </a:p>
          <a:p>
            <a:pPr marL="0" indent="0" algn="just">
              <a:buNone/>
            </a:pPr>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39</a:t>
            </a:fld>
            <a:endParaRPr lang="pt-BR"/>
          </a:p>
        </p:txBody>
      </p:sp>
    </p:spTree>
    <p:extLst>
      <p:ext uri="{BB962C8B-B14F-4D97-AF65-F5344CB8AC3E}">
        <p14:creationId xmlns:p14="http://schemas.microsoft.com/office/powerpoint/2010/main" val="1125181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04333" y="1306335"/>
            <a:ext cx="10515600" cy="4351338"/>
          </a:xfrm>
        </p:spPr>
        <p:txBody>
          <a:bodyPr/>
          <a:lstStyle/>
          <a:p>
            <a:pPr marL="0" indent="0" algn="ctr">
              <a:buFont typeface="Arial" charset="0"/>
              <a:buNone/>
              <a:defRPr/>
            </a:pPr>
            <a:endParaRPr lang="pt-BR" altLang="pt-B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Font typeface="Arial" charset="0"/>
              <a:buNone/>
              <a:defRPr/>
            </a:pPr>
            <a:endParaRPr lang="pt-BR" altLang="pt-B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Picture 5" descr="C:\Users\Uni\Desktop\Instru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ço Reservado para Rodapé 1"/>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a:t>
            </a:fld>
            <a:endParaRPr lang="pt-BR"/>
          </a:p>
        </p:txBody>
      </p:sp>
      <p:sp>
        <p:nvSpPr>
          <p:cNvPr id="6" name="Retângulo 5"/>
          <p:cNvSpPr/>
          <p:nvPr/>
        </p:nvSpPr>
        <p:spPr>
          <a:xfrm>
            <a:off x="3444950" y="3968845"/>
            <a:ext cx="8484781" cy="923330"/>
          </a:xfrm>
          <a:prstGeom prst="rect">
            <a:avLst/>
          </a:prstGeom>
        </p:spPr>
        <p:txBody>
          <a:bodyPr wrap="square">
            <a:spAutoFit/>
          </a:bodyPr>
          <a:lstStyle/>
          <a:p>
            <a:pPr>
              <a:spcBef>
                <a:spcPct val="0"/>
              </a:spcBef>
            </a:pPr>
            <a:r>
              <a:rPr lang="pt-BR" sz="5400" b="1" dirty="0">
                <a:solidFill>
                  <a:schemeClr val="bg1"/>
                </a:solidFill>
                <a:latin typeface="Arial Black" panose="020B0A04020102020204" pitchFamily="34" charset="0"/>
              </a:rPr>
              <a:t>Valdir Miranda Pinto.</a:t>
            </a:r>
          </a:p>
        </p:txBody>
      </p:sp>
    </p:spTree>
    <p:extLst>
      <p:ext uri="{BB962C8B-B14F-4D97-AF65-F5344CB8AC3E}">
        <p14:creationId xmlns:p14="http://schemas.microsoft.com/office/powerpoint/2010/main" val="2518217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1003506" cy="528034"/>
          </a:xfrm>
        </p:spPr>
        <p:txBody>
          <a:bodyPr>
            <a:normAutofit/>
          </a:bodyPr>
          <a:lstStyle/>
          <a:p>
            <a:pPr algn="ct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01055" y="1236373"/>
            <a:ext cx="1060873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Produção Interna</a:t>
            </a:r>
          </a:p>
          <a:p>
            <a:pPr marL="0" indent="0">
              <a:buNone/>
            </a:pPr>
            <a:endParaRPr lang="pt-BR" b="1" dirty="0">
              <a:latin typeface="Arial" panose="020B0604020202020204" pitchFamily="34" charset="0"/>
              <a:cs typeface="Arial" panose="020B0604020202020204" pitchFamily="34" charset="0"/>
            </a:endParaRPr>
          </a:p>
          <a:p>
            <a:pPr marL="0" indent="0">
              <a:buNone/>
            </a:pPr>
            <a:r>
              <a:rPr lang="pt-BR" dirty="0">
                <a:latin typeface="Arial" panose="020B0604020202020204" pitchFamily="34" charset="0"/>
                <a:cs typeface="Arial" panose="020B0604020202020204" pitchFamily="34" charset="0"/>
              </a:rPr>
              <a:t>	O valor do bem produzido pelo órgão sistêmico será igual à soma dos custos estimados para MATÉRIA PRIMA, MÃO DE OBRA, DESGASTES DE EQUIPAMENTOS (depreciação), ENERGIA CONSUMIDA NA PRODUÇÃO, ETC.</a:t>
            </a:r>
          </a:p>
          <a:p>
            <a:pPr marL="0" indent="0">
              <a:buNone/>
            </a:pPr>
            <a:endParaRPr lang="pt-BR" b="1" dirty="0">
              <a:latin typeface="Arial" panose="020B0604020202020204" pitchFamily="34" charset="0"/>
              <a:cs typeface="Arial" panose="020B0604020202020204" pitchFamily="34" charset="0"/>
            </a:endParaRPr>
          </a:p>
          <a:p>
            <a:pPr algn="just"/>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40</a:t>
            </a:fld>
            <a:endParaRPr lang="pt-BR"/>
          </a:p>
        </p:txBody>
      </p:sp>
      <p:sp>
        <p:nvSpPr>
          <p:cNvPr id="6" name="Título 1"/>
          <p:cNvSpPr txBox="1">
            <a:spLocks/>
          </p:cNvSpPr>
          <p:nvPr/>
        </p:nvSpPr>
        <p:spPr>
          <a:xfrm>
            <a:off x="0" y="708339"/>
            <a:ext cx="11694017" cy="5280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8446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D18539E-79BC-3408-2195-75F8350FF28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9B0567BC-36B7-EC6F-0904-37987307765C}"/>
              </a:ext>
            </a:extLst>
          </p:cNvPr>
          <p:cNvSpPr>
            <a:spLocks noGrp="1"/>
          </p:cNvSpPr>
          <p:nvPr>
            <p:ph type="title"/>
          </p:nvPr>
        </p:nvSpPr>
        <p:spPr>
          <a:xfrm>
            <a:off x="780663" y="708339"/>
            <a:ext cx="11003506" cy="377511"/>
          </a:xfrm>
        </p:spPr>
        <p:txBody>
          <a:bodyPr>
            <a:normAutofit/>
          </a:bodyPr>
          <a:lstStyle/>
          <a:p>
            <a:pPr algn="ctr"/>
            <a:endParaRPr lang="pt-BR" sz="20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64099240-0665-6A55-27D8-7D2426768B6F}"/>
              </a:ext>
            </a:extLst>
          </p:cNvPr>
          <p:cNvSpPr>
            <a:spLocks noGrp="1"/>
          </p:cNvSpPr>
          <p:nvPr>
            <p:ph idx="1"/>
          </p:nvPr>
        </p:nvSpPr>
        <p:spPr>
          <a:xfrm>
            <a:off x="801055" y="1085850"/>
            <a:ext cx="11390945" cy="5772150"/>
          </a:xfrm>
        </p:spPr>
        <p:txBody>
          <a:bodyPr>
            <a:normAutofit/>
          </a:bodyPr>
          <a:lstStyle/>
          <a:p>
            <a:pPr marL="0" indent="0">
              <a:buNone/>
            </a:pPr>
            <a:r>
              <a:rPr lang="pt-BR" sz="2000" b="1" dirty="0">
                <a:latin typeface="Arial" panose="020B0604020202020204" pitchFamily="34" charset="0"/>
                <a:cs typeface="Arial" panose="020B0604020202020204" pitchFamily="34" charset="0"/>
              </a:rPr>
              <a:t>Adquiridos por compra     -      Produção Interna -  Modelo de Ordem de Produção</a:t>
            </a:r>
          </a:p>
          <a:p>
            <a:pPr marL="0" indent="0" algn="ctr">
              <a:buNone/>
            </a:pPr>
            <a:endParaRPr lang="pt-BR" b="1" dirty="0">
              <a:latin typeface="Arial" panose="020B0604020202020204" pitchFamily="34" charset="0"/>
              <a:cs typeface="Arial" panose="020B0604020202020204" pitchFamily="34" charset="0"/>
            </a:endParaRPr>
          </a:p>
          <a:p>
            <a:pPr marL="0" indent="0">
              <a:buNone/>
            </a:pPr>
            <a:r>
              <a:rPr lang="pt-BR" dirty="0">
                <a:latin typeface="Arial" panose="020B0604020202020204" pitchFamily="34" charset="0"/>
                <a:cs typeface="Arial" panose="020B0604020202020204" pitchFamily="34" charset="0"/>
              </a:rPr>
              <a:t>	</a:t>
            </a:r>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a:extLst>
              <a:ext uri="{FF2B5EF4-FFF2-40B4-BE49-F238E27FC236}">
                <a16:creationId xmlns:a16="http://schemas.microsoft.com/office/drawing/2014/main" id="{683D40FD-B13F-2288-DB9E-4C15D2280C60}"/>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7AC588A8-25EB-E9BF-78B2-F376CD502298}"/>
              </a:ext>
            </a:extLst>
          </p:cNvPr>
          <p:cNvSpPr>
            <a:spLocks noGrp="1"/>
          </p:cNvSpPr>
          <p:nvPr>
            <p:ph type="sldNum" sz="quarter" idx="12"/>
          </p:nvPr>
        </p:nvSpPr>
        <p:spPr/>
        <p:txBody>
          <a:bodyPr/>
          <a:lstStyle/>
          <a:p>
            <a:fld id="{F5EF8141-5781-4FD4-9552-C5D35CA5005E}" type="slidenum">
              <a:rPr lang="pt-BR" smtClean="0"/>
              <a:t>41</a:t>
            </a:fld>
            <a:endParaRPr lang="pt-BR"/>
          </a:p>
        </p:txBody>
      </p:sp>
      <p:sp>
        <p:nvSpPr>
          <p:cNvPr id="6" name="Título 1">
            <a:extLst>
              <a:ext uri="{FF2B5EF4-FFF2-40B4-BE49-F238E27FC236}">
                <a16:creationId xmlns:a16="http://schemas.microsoft.com/office/drawing/2014/main" id="{8CAEAE00-489D-354C-21CA-8DE000E46E08}"/>
              </a:ext>
            </a:extLst>
          </p:cNvPr>
          <p:cNvSpPr txBox="1">
            <a:spLocks/>
          </p:cNvSpPr>
          <p:nvPr/>
        </p:nvSpPr>
        <p:spPr>
          <a:xfrm>
            <a:off x="0" y="708339"/>
            <a:ext cx="11694017" cy="5280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graphicFrame>
        <p:nvGraphicFramePr>
          <p:cNvPr id="7" name="Tabela 6">
            <a:extLst>
              <a:ext uri="{FF2B5EF4-FFF2-40B4-BE49-F238E27FC236}">
                <a16:creationId xmlns:a16="http://schemas.microsoft.com/office/drawing/2014/main" id="{34144F30-F97B-7CB8-35E7-F01953578A18}"/>
              </a:ext>
            </a:extLst>
          </p:cNvPr>
          <p:cNvGraphicFramePr>
            <a:graphicFrameLocks noGrp="1"/>
          </p:cNvGraphicFramePr>
          <p:nvPr>
            <p:extLst>
              <p:ext uri="{D42A27DB-BD31-4B8C-83A1-F6EECF244321}">
                <p14:modId xmlns:p14="http://schemas.microsoft.com/office/powerpoint/2010/main" val="1757618728"/>
              </p:ext>
            </p:extLst>
          </p:nvPr>
        </p:nvGraphicFramePr>
        <p:xfrm>
          <a:off x="228598" y="1463361"/>
          <a:ext cx="11901055" cy="5258109"/>
        </p:xfrm>
        <a:graphic>
          <a:graphicData uri="http://schemas.openxmlformats.org/drawingml/2006/table">
            <a:tbl>
              <a:tblPr>
                <a:tableStyleId>{5C22544A-7EE6-4342-B048-85BDC9FD1C3A}</a:tableStyleId>
              </a:tblPr>
              <a:tblGrid>
                <a:gridCol w="6029865">
                  <a:extLst>
                    <a:ext uri="{9D8B030D-6E8A-4147-A177-3AD203B41FA5}">
                      <a16:colId xmlns:a16="http://schemas.microsoft.com/office/drawing/2014/main" val="2578729768"/>
                    </a:ext>
                  </a:extLst>
                </a:gridCol>
                <a:gridCol w="1771935">
                  <a:extLst>
                    <a:ext uri="{9D8B030D-6E8A-4147-A177-3AD203B41FA5}">
                      <a16:colId xmlns:a16="http://schemas.microsoft.com/office/drawing/2014/main" val="1864155534"/>
                    </a:ext>
                  </a:extLst>
                </a:gridCol>
                <a:gridCol w="1824830">
                  <a:extLst>
                    <a:ext uri="{9D8B030D-6E8A-4147-A177-3AD203B41FA5}">
                      <a16:colId xmlns:a16="http://schemas.microsoft.com/office/drawing/2014/main" val="2342323638"/>
                    </a:ext>
                  </a:extLst>
                </a:gridCol>
                <a:gridCol w="2274425">
                  <a:extLst>
                    <a:ext uri="{9D8B030D-6E8A-4147-A177-3AD203B41FA5}">
                      <a16:colId xmlns:a16="http://schemas.microsoft.com/office/drawing/2014/main" val="3220544540"/>
                    </a:ext>
                  </a:extLst>
                </a:gridCol>
              </a:tblGrid>
              <a:tr h="233482">
                <a:tc gridSpan="4">
                  <a:txBody>
                    <a:bodyPr/>
                    <a:lstStyle/>
                    <a:p>
                      <a:pPr algn="l" fontAlgn="b"/>
                      <a:r>
                        <a:rPr lang="pt-BR" sz="1200" u="none" strike="noStrike" dirty="0">
                          <a:effectLst/>
                          <a:latin typeface="Arial Black" panose="020B0A04020102020204" pitchFamily="34" charset="0"/>
                        </a:rPr>
                        <a:t>PRODUÇÃO INTERNA:  Blocos de Rascunho                         nº</a:t>
                      </a:r>
                      <a:endParaRPr lang="pt-BR" sz="1200" b="1" i="0" u="none" strike="noStrike" dirty="0">
                        <a:solidFill>
                          <a:srgbClr val="000000"/>
                        </a:solidFill>
                        <a:effectLst/>
                        <a:latin typeface="Arial Black" panose="020B0A04020102020204" pitchFamily="34" charset="0"/>
                      </a:endParaRPr>
                    </a:p>
                  </a:txBody>
                  <a:tcPr marL="9525" marR="9525" marT="9525" marB="0" anchor="b"/>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734635152"/>
                  </a:ext>
                </a:extLst>
              </a:tr>
              <a:tr h="479369">
                <a:tc>
                  <a:txBody>
                    <a:bodyPr/>
                    <a:lstStyle/>
                    <a:p>
                      <a:pPr algn="l" fontAlgn="b"/>
                      <a:r>
                        <a:rPr lang="pt-BR" sz="1200" u="none" strike="noStrike" dirty="0">
                          <a:effectLst/>
                          <a:latin typeface="Arial Black" panose="020B0A04020102020204" pitchFamily="34" charset="0"/>
                        </a:rPr>
                        <a:t>MATÉRIA PRIMA</a:t>
                      </a:r>
                      <a:endParaRPr lang="pt-BR" sz="12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a:effectLst/>
                          <a:latin typeface="Arial Black" panose="020B0A04020102020204" pitchFamily="34" charset="0"/>
                        </a:rPr>
                        <a:t>VL. UNIT</a:t>
                      </a:r>
                      <a:endParaRPr lang="pt-BR" sz="1200" b="1" i="0" u="none" strike="noStrike">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a:effectLst/>
                          <a:latin typeface="Arial Black" panose="020B0A04020102020204" pitchFamily="34" charset="0"/>
                        </a:rPr>
                        <a:t>QUANT.</a:t>
                      </a:r>
                      <a:endParaRPr lang="pt-BR" sz="1200" b="1" i="0" u="none" strike="noStrike">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a:effectLst/>
                          <a:latin typeface="Arial Black" panose="020B0A04020102020204" pitchFamily="34" charset="0"/>
                        </a:rPr>
                        <a:t>TOTAL</a:t>
                      </a:r>
                      <a:endParaRPr lang="pt-BR" sz="1200" b="1"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719134786"/>
                  </a:ext>
                </a:extLst>
              </a:tr>
              <a:tr h="314947">
                <a:tc>
                  <a:txBody>
                    <a:bodyPr/>
                    <a:lstStyle/>
                    <a:p>
                      <a:pPr algn="l" fontAlgn="b"/>
                      <a:r>
                        <a:rPr lang="pt-BR" sz="1200" u="none" strike="noStrike" dirty="0">
                          <a:effectLst/>
                          <a:latin typeface="Arial Black" panose="020B0A04020102020204" pitchFamily="34" charset="0"/>
                        </a:rPr>
                        <a:t>Papel Sulfite</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r" fontAlgn="b"/>
                      <a:r>
                        <a:rPr lang="pt-BR" sz="1200" u="none" strike="noStrike">
                          <a:effectLst/>
                          <a:latin typeface="Arial Black" panose="020B0A04020102020204" pitchFamily="34" charset="0"/>
                        </a:rPr>
                        <a:t>5,00</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r" fontAlgn="b"/>
                      <a:r>
                        <a:rPr lang="pt-BR" sz="1200" u="none" strike="noStrike" dirty="0">
                          <a:effectLst/>
                          <a:latin typeface="Arial Black" panose="020B0A04020102020204" pitchFamily="34" charset="0"/>
                        </a:rPr>
                        <a:t>         100</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500,00 </a:t>
                      </a:r>
                      <a:endParaRPr lang="pt-BR" sz="1200" b="0"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079993078"/>
                  </a:ext>
                </a:extLst>
              </a:tr>
              <a:tr h="314947">
                <a:tc>
                  <a:txBody>
                    <a:bodyPr/>
                    <a:lstStyle/>
                    <a:p>
                      <a:pPr algn="l" fontAlgn="b"/>
                      <a:r>
                        <a:rPr lang="pt-BR" sz="1200" b="0" i="0" u="none" strike="noStrike" dirty="0">
                          <a:solidFill>
                            <a:srgbClr val="000000"/>
                          </a:solidFill>
                          <a:effectLst/>
                          <a:latin typeface="Arial Black" panose="020B0A04020102020204" pitchFamily="34" charset="0"/>
                        </a:rPr>
                        <a:t> Cola</a:t>
                      </a:r>
                    </a:p>
                  </a:txBody>
                  <a:tcPr marL="9525" marR="9525" marT="9525" marB="0" anchor="b"/>
                </a:tc>
                <a:tc>
                  <a:txBody>
                    <a:bodyPr/>
                    <a:lstStyle/>
                    <a:p>
                      <a:pPr algn="l" fontAlgn="b"/>
                      <a:r>
                        <a:rPr lang="pt-BR" sz="1200" u="none" strike="noStrike" dirty="0">
                          <a:effectLst/>
                          <a:latin typeface="Arial Black" panose="020B0A04020102020204" pitchFamily="34" charset="0"/>
                        </a:rPr>
                        <a:t>                           1,50</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5</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75,00</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041042878"/>
                  </a:ext>
                </a:extLst>
              </a:tr>
              <a:tr h="314947">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477096160"/>
                  </a:ext>
                </a:extLst>
              </a:tr>
              <a:tr h="314947">
                <a:tc>
                  <a:txBody>
                    <a:bodyPr/>
                    <a:lstStyle/>
                    <a:p>
                      <a:pPr algn="l" fontAlgn="b"/>
                      <a:r>
                        <a:rPr lang="pt-BR" sz="1200" u="none" strike="noStrike" dirty="0">
                          <a:effectLst/>
                          <a:latin typeface="Arial Black" panose="020B0A04020102020204" pitchFamily="34" charset="0"/>
                        </a:rPr>
                        <a:t>MÃO DE OBRA                 </a:t>
                      </a:r>
                      <a:endParaRPr lang="pt-BR" sz="12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50997482"/>
                  </a:ext>
                </a:extLst>
              </a:tr>
              <a:tr h="314947">
                <a:tc>
                  <a:txBody>
                    <a:bodyPr/>
                    <a:lstStyle/>
                    <a:p>
                      <a:pPr algn="l" fontAlgn="b"/>
                      <a:r>
                        <a:rPr lang="pt-BR" sz="1200" u="none" strike="noStrike" dirty="0">
                          <a:effectLst/>
                          <a:latin typeface="Arial Black" panose="020B0A04020102020204" pitchFamily="34" charset="0"/>
                        </a:rPr>
                        <a:t>Valor Mão de Obra                             5.000,00/160x2</a:t>
                      </a:r>
                      <a:endParaRPr lang="pt-BR" sz="12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r" fontAlgn="b"/>
                      <a:r>
                        <a:rPr lang="pt-BR" sz="1200" u="none" strike="noStrike" dirty="0">
                          <a:effectLst/>
                          <a:latin typeface="Arial Black" panose="020B0A04020102020204" pitchFamily="34" charset="0"/>
                        </a:rPr>
                        <a:t>5000,00</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dirty="0">
                          <a:effectLst/>
                          <a:latin typeface="Arial Black" panose="020B0A04020102020204" pitchFamily="34" charset="0"/>
                        </a:rPr>
                        <a:t>2h</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62,50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1681463373"/>
                  </a:ext>
                </a:extLst>
              </a:tr>
              <a:tr h="314947">
                <a:tc>
                  <a:txBody>
                    <a:bodyPr/>
                    <a:lstStyle/>
                    <a:p>
                      <a:pPr algn="l" fontAlgn="b"/>
                      <a:r>
                        <a:rPr lang="pt-BR" sz="1200" u="none" strike="noStrike" dirty="0">
                          <a:effectLst/>
                          <a:latin typeface="Arial Black" panose="020B0A04020102020204" pitchFamily="34" charset="0"/>
                        </a:rPr>
                        <a:t>DESGATES EQUIP (DEPRECIAÇÃO)    10% </a:t>
                      </a:r>
                      <a:r>
                        <a:rPr lang="pt-BR" sz="1200" u="none" strike="noStrike" dirty="0" err="1">
                          <a:effectLst/>
                          <a:latin typeface="Arial Black" panose="020B0A04020102020204" pitchFamily="34" charset="0"/>
                        </a:rPr>
                        <a:t>a.a</a:t>
                      </a:r>
                      <a:r>
                        <a:rPr lang="pt-BR" sz="1200" u="none" strike="noStrike" dirty="0">
                          <a:effectLst/>
                          <a:latin typeface="Arial Black" panose="020B0A04020102020204" pitchFamily="34" charset="0"/>
                        </a:rPr>
                        <a:t> </a:t>
                      </a:r>
                      <a:endParaRPr lang="pt-BR" sz="12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6000,00</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2h</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0,63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305951073"/>
                  </a:ext>
                </a:extLst>
              </a:tr>
              <a:tr h="314947">
                <a:tc>
                  <a:txBody>
                    <a:bodyPr/>
                    <a:lstStyle/>
                    <a:p>
                      <a:pPr algn="l" fontAlgn="b"/>
                      <a:r>
                        <a:rPr lang="pt-BR" sz="1200" u="none" strike="noStrike">
                          <a:effectLst/>
                          <a:latin typeface="Arial Black" panose="020B0A04020102020204" pitchFamily="34" charset="0"/>
                        </a:rPr>
                        <a:t> </a:t>
                      </a:r>
                      <a:endParaRPr lang="pt-BR" sz="1200" b="1"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887596058"/>
                  </a:ext>
                </a:extLst>
              </a:tr>
              <a:tr h="314947">
                <a:tc>
                  <a:txBody>
                    <a:bodyPr/>
                    <a:lstStyle/>
                    <a:p>
                      <a:pPr algn="l" fontAlgn="b"/>
                      <a:r>
                        <a:rPr lang="pt-BR" sz="1200" u="none" strike="noStrike">
                          <a:effectLst/>
                          <a:latin typeface="Arial Black" panose="020B0A04020102020204" pitchFamily="34" charset="0"/>
                        </a:rPr>
                        <a:t>Energia Elétrica</a:t>
                      </a:r>
                      <a:endParaRPr lang="pt-BR" sz="1200" b="1"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ctr" fontAlgn="b"/>
                      <a:r>
                        <a:rPr lang="pt-BR" sz="1200" u="none" strike="noStrike">
                          <a:effectLst/>
                          <a:latin typeface="Arial Black" panose="020B0A04020102020204" pitchFamily="34" charset="0"/>
                        </a:rPr>
                        <a:t>2h</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5,00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127760433"/>
                  </a:ext>
                </a:extLst>
              </a:tr>
              <a:tr h="314947">
                <a:tc>
                  <a:txBody>
                    <a:bodyPr/>
                    <a:lstStyle/>
                    <a:p>
                      <a:pPr algn="l" fontAlgn="b"/>
                      <a:r>
                        <a:rPr lang="pt-BR" sz="1200" u="none" strike="noStrike" dirty="0">
                          <a:effectLst/>
                          <a:latin typeface="Arial Black" panose="020B0A04020102020204" pitchFamily="34" charset="0"/>
                        </a:rPr>
                        <a:t>Outros</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337709065"/>
                  </a:ext>
                </a:extLst>
              </a:tr>
              <a:tr h="314947">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837222672"/>
                  </a:ext>
                </a:extLst>
              </a:tr>
              <a:tr h="314947">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3898123178"/>
                  </a:ext>
                </a:extLst>
              </a:tr>
              <a:tr h="314947">
                <a:tc>
                  <a:txBody>
                    <a:bodyPr/>
                    <a:lstStyle/>
                    <a:p>
                      <a:pPr algn="l" fontAlgn="b"/>
                      <a:r>
                        <a:rPr lang="pt-BR" sz="1400" u="none" strike="noStrike" dirty="0">
                          <a:effectLst/>
                          <a:latin typeface="Arial Black" panose="020B0A04020102020204" pitchFamily="34" charset="0"/>
                        </a:rPr>
                        <a:t>TOTAL</a:t>
                      </a:r>
                      <a:endParaRPr lang="pt-BR" sz="1400" b="1"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400" u="none" strike="noStrike" dirty="0">
                          <a:effectLst/>
                          <a:latin typeface="Arial Black" panose="020B0A04020102020204" pitchFamily="34" charset="0"/>
                        </a:rPr>
                        <a:t>         643,13 </a:t>
                      </a:r>
                      <a:endParaRPr lang="pt-BR" sz="1400" b="1"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598537467"/>
                  </a:ext>
                </a:extLst>
              </a:tr>
              <a:tr h="522788">
                <a:tc>
                  <a:txBody>
                    <a:bodyPr/>
                    <a:lstStyle/>
                    <a:p>
                      <a:pPr algn="l" fontAlgn="b"/>
                      <a:r>
                        <a:rPr lang="pt-BR" sz="1200" u="none" strike="noStrike">
                          <a:effectLst/>
                          <a:latin typeface="Arial Black" panose="020B0A04020102020204" pitchFamily="34" charset="0"/>
                        </a:rPr>
                        <a:t>Produção Final</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100 Blocos</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688730492"/>
                  </a:ext>
                </a:extLst>
              </a:tr>
              <a:tr h="243106">
                <a:tc>
                  <a:txBody>
                    <a:bodyPr/>
                    <a:lstStyle/>
                    <a:p>
                      <a:pPr algn="l" fontAlgn="b"/>
                      <a:r>
                        <a:rPr lang="pt-BR" sz="1200" u="none" strike="noStrike">
                          <a:effectLst/>
                          <a:latin typeface="Arial Black" panose="020B0A04020102020204" pitchFamily="34" charset="0"/>
                        </a:rPr>
                        <a:t>Custo Unitário</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a:effectLst/>
                          <a:latin typeface="Arial Black" panose="020B0A04020102020204" pitchFamily="34" charset="0"/>
                        </a:rPr>
                        <a:t> </a:t>
                      </a:r>
                      <a:endParaRPr lang="pt-BR" sz="1200" b="0" i="0" u="none" strike="noStrike">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a:t>
                      </a:r>
                      <a:endParaRPr lang="pt-BR" sz="1200" b="0" i="0" u="none" strike="noStrike" dirty="0">
                        <a:solidFill>
                          <a:srgbClr val="000000"/>
                        </a:solidFill>
                        <a:effectLst/>
                        <a:latin typeface="Arial Black" panose="020B0A04020102020204" pitchFamily="34" charset="0"/>
                      </a:endParaRPr>
                    </a:p>
                  </a:txBody>
                  <a:tcPr marL="9525" marR="9525" marT="9525" marB="0" anchor="b"/>
                </a:tc>
                <a:tc>
                  <a:txBody>
                    <a:bodyPr/>
                    <a:lstStyle/>
                    <a:p>
                      <a:pPr algn="l" fontAlgn="b"/>
                      <a:r>
                        <a:rPr lang="pt-BR" sz="1200" u="none" strike="noStrike" dirty="0">
                          <a:effectLst/>
                          <a:latin typeface="Arial Black" panose="020B0A04020102020204" pitchFamily="34" charset="0"/>
                        </a:rPr>
                        <a:t>           6,43 </a:t>
                      </a:r>
                      <a:endParaRPr lang="pt-BR" sz="1200" b="1" i="0" u="none" strike="noStrike" dirty="0">
                        <a:solidFill>
                          <a:srgbClr val="000000"/>
                        </a:solidFill>
                        <a:effectLst/>
                        <a:latin typeface="Arial Black" panose="020B0A04020102020204" pitchFamily="34" charset="0"/>
                      </a:endParaRPr>
                    </a:p>
                  </a:txBody>
                  <a:tcPr marL="9525" marR="9525" marT="9525" marB="0" anchor="b"/>
                </a:tc>
                <a:extLst>
                  <a:ext uri="{0D108BD9-81ED-4DB2-BD59-A6C34878D82A}">
                    <a16:rowId xmlns:a16="http://schemas.microsoft.com/office/drawing/2014/main" val="2686117554"/>
                  </a:ext>
                </a:extLst>
              </a:tr>
            </a:tbl>
          </a:graphicData>
        </a:graphic>
      </p:graphicFrame>
    </p:spTree>
    <p:extLst>
      <p:ext uri="{BB962C8B-B14F-4D97-AF65-F5344CB8AC3E}">
        <p14:creationId xmlns:p14="http://schemas.microsoft.com/office/powerpoint/2010/main" val="4122968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p>
        </p:txBody>
      </p:sp>
      <p:sp>
        <p:nvSpPr>
          <p:cNvPr id="3" name="Espaço Reservado para Conteúdo 2"/>
          <p:cNvSpPr>
            <a:spLocks noGrp="1"/>
          </p:cNvSpPr>
          <p:nvPr>
            <p:ph idx="1"/>
          </p:nvPr>
        </p:nvSpPr>
        <p:spPr>
          <a:xfrm>
            <a:off x="708338" y="1236373"/>
            <a:ext cx="10738595" cy="4940590"/>
          </a:xfrm>
        </p:spPr>
        <p:txBody>
          <a:bodyPr>
            <a:normAutofit/>
          </a:bodyPr>
          <a:lstStyle/>
          <a:p>
            <a:pPr marL="0" indent="0">
              <a:buNone/>
            </a:pPr>
            <a:endParaRPr lang="pt-BR" b="1" dirty="0">
              <a:latin typeface="Arial" panose="020B0604020202020204" pitchFamily="34" charset="0"/>
              <a:cs typeface="Arial" panose="020B0604020202020204" pitchFamily="34" charset="0"/>
            </a:endParaRPr>
          </a:p>
          <a:p>
            <a:pPr marL="0" indent="0">
              <a:buNone/>
            </a:pPr>
            <a:r>
              <a:rPr lang="pt-BR" b="1" dirty="0">
                <a:latin typeface="Arial" panose="020B0604020202020204" pitchFamily="34" charset="0"/>
                <a:cs typeface="Arial" panose="020B0604020202020204" pitchFamily="34" charset="0"/>
              </a:rPr>
              <a:t>	Sobras de Estoque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Ocorrerá, para material de CONSUMO, quando houver conferência periódica do estoque ou pelo inventário final do exercício, e será incorporado mediante autorização do ordenador de despesa constante de processo</a:t>
            </a:r>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42</a:t>
            </a:fld>
            <a:endParaRPr lang="pt-BR"/>
          </a:p>
        </p:txBody>
      </p:sp>
    </p:spTree>
    <p:extLst>
      <p:ext uri="{BB962C8B-B14F-4D97-AF65-F5344CB8AC3E}">
        <p14:creationId xmlns:p14="http://schemas.microsoft.com/office/powerpoint/2010/main" val="12742191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642501"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850006" y="1236373"/>
            <a:ext cx="10792495" cy="4940590"/>
          </a:xfrm>
        </p:spPr>
        <p:txBody>
          <a:bodyPr>
            <a:normAutofit/>
          </a:bodyPr>
          <a:lstStyle/>
          <a:p>
            <a:pPr marL="0" indent="0">
              <a:buNone/>
            </a:pPr>
            <a:r>
              <a:rPr lang="pt-BR" b="1" dirty="0">
                <a:latin typeface="Arial" panose="020B0604020202020204" pitchFamily="34" charset="0"/>
                <a:cs typeface="Arial" panose="020B0604020202020204" pitchFamily="34" charset="0"/>
              </a:rPr>
              <a:t>	Faltas de Estoque</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Ocorrerá, para material de CONSUMO, quando houver conferência periódica do estoque ou pelo inventário final do exercício, e será ressarcido ao erário mediante autorização do ordenador de despesa constante de processo.</a:t>
            </a:r>
            <a:endParaRPr lang="pt-BR" b="1" dirty="0">
              <a:latin typeface="Arial" panose="020B0604020202020204" pitchFamily="34" charset="0"/>
              <a:cs typeface="Arial" panose="020B0604020202020204" pitchFamily="34" charset="0"/>
            </a:endParaRPr>
          </a:p>
          <a:p>
            <a:pPr marL="0" indent="0">
              <a:buNone/>
            </a:pPr>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43</a:t>
            </a:fld>
            <a:endParaRPr lang="pt-BR"/>
          </a:p>
        </p:txBody>
      </p:sp>
    </p:spTree>
    <p:extLst>
      <p:ext uri="{BB962C8B-B14F-4D97-AF65-F5344CB8AC3E}">
        <p14:creationId xmlns:p14="http://schemas.microsoft.com/office/powerpoint/2010/main" val="3174037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2192000" cy="528034"/>
          </a:xfrm>
        </p:spPr>
        <p:txBody>
          <a:bodyPr>
            <a:noAutofit/>
          </a:bodyPr>
          <a:lstStyle/>
          <a:p>
            <a:pPr algn="ctr"/>
            <a:r>
              <a:rPr lang="pt-BR" sz="1400" b="1" dirty="0">
                <a:latin typeface="Arial" panose="020B0604020202020204" pitchFamily="34" charset="0"/>
                <a:cs typeface="Arial" panose="020B0604020202020204" pitchFamily="34" charset="0"/>
              </a:rPr>
              <a:t>                                                </a:t>
            </a:r>
          </a:p>
        </p:txBody>
      </p:sp>
      <p:sp>
        <p:nvSpPr>
          <p:cNvPr id="3" name="Espaço Reservado para Conteúdo 2"/>
          <p:cNvSpPr>
            <a:spLocks noGrp="1"/>
          </p:cNvSpPr>
          <p:nvPr>
            <p:ph idx="1"/>
          </p:nvPr>
        </p:nvSpPr>
        <p:spPr>
          <a:xfrm>
            <a:off x="811369" y="1236373"/>
            <a:ext cx="10542432" cy="4940590"/>
          </a:xfrm>
        </p:spPr>
        <p:txBody>
          <a:bodyPr>
            <a:normAutofit/>
          </a:bodyPr>
          <a:lstStyle/>
          <a:p>
            <a:pPr marL="0" indent="0">
              <a:buNone/>
            </a:pPr>
            <a:r>
              <a:rPr lang="pt-BR" b="1" dirty="0">
                <a:latin typeface="Arial" panose="020B0604020202020204" pitchFamily="34" charset="0"/>
                <a:cs typeface="Arial" panose="020B0604020202020204" pitchFamily="34" charset="0"/>
              </a:rPr>
              <a:t>	     Arredondamentos</a:t>
            </a:r>
          </a:p>
          <a:p>
            <a:pPr marL="0" indent="0">
              <a:buNone/>
            </a:pPr>
            <a:r>
              <a:rPr lang="pt-BR" dirty="0"/>
              <a:t>	</a:t>
            </a:r>
          </a:p>
          <a:p>
            <a:pPr marL="0" indent="0" algn="just">
              <a:buNone/>
            </a:pPr>
            <a:r>
              <a:rPr lang="pt-BR" dirty="0">
                <a:latin typeface="Arial" panose="020B0604020202020204" pitchFamily="34" charset="0"/>
                <a:cs typeface="Arial" panose="020B0604020202020204" pitchFamily="34" charset="0"/>
              </a:rPr>
              <a:t>     	    Ocorrerá, para material de CONSUMO, quando a fração dos centavos do valor do material adquirido extrapolar a casa de 2 (dois) dígitos, ou em decorrência de dízimos ocasionados pela saída do estoque pelo preço médio ponderado.</a:t>
            </a:r>
          </a:p>
          <a:p>
            <a:pPr marL="0" indent="0">
              <a:buNone/>
            </a:pPr>
            <a:endParaRPr lang="pt-BR" b="1" dirty="0">
              <a:latin typeface="Arial" panose="020B0604020202020204" pitchFamily="34" charset="0"/>
              <a:cs typeface="Arial" panose="020B0604020202020204" pitchFamily="34" charset="0"/>
            </a:endParaRPr>
          </a:p>
          <a:p>
            <a:pPr marL="0" indent="0" algn="just">
              <a:buNone/>
            </a:pPr>
            <a:endParaRPr lang="pt-BR" b="1" dirty="0">
              <a:latin typeface="Arial" panose="020B0604020202020204" pitchFamily="34" charset="0"/>
              <a:cs typeface="Arial" panose="020B0604020202020204" pitchFamily="34" charset="0"/>
            </a:endParaRPr>
          </a:p>
          <a:p>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44</a:t>
            </a:fld>
            <a:endParaRPr lang="pt-BR"/>
          </a:p>
        </p:txBody>
      </p:sp>
      <p:sp>
        <p:nvSpPr>
          <p:cNvPr id="6" name="Título 1"/>
          <p:cNvSpPr txBox="1">
            <a:spLocks/>
          </p:cNvSpPr>
          <p:nvPr/>
        </p:nvSpPr>
        <p:spPr>
          <a:xfrm>
            <a:off x="0" y="708339"/>
            <a:ext cx="11642501" cy="5280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3246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2192000" cy="528034"/>
          </a:xfrm>
        </p:spPr>
        <p:txBody>
          <a:bodyPr>
            <a:noAutofit/>
          </a:bodyPr>
          <a:lstStyle/>
          <a:p>
            <a:pPr algn="ct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92428" y="1236373"/>
            <a:ext cx="11050073" cy="4940590"/>
          </a:xfrm>
        </p:spPr>
        <p:txBody>
          <a:bodyPr>
            <a:normAutofit/>
          </a:bodyPr>
          <a:lstStyle/>
          <a:p>
            <a:pPr marL="0" indent="0">
              <a:buNone/>
            </a:pPr>
            <a:r>
              <a:rPr lang="pt-BR" b="1" dirty="0">
                <a:latin typeface="Arial" panose="020B0604020202020204" pitchFamily="34" charset="0"/>
                <a:cs typeface="Arial" panose="020B0604020202020204" pitchFamily="34" charset="0"/>
              </a:rPr>
              <a:t>	Permuta</a:t>
            </a:r>
          </a:p>
          <a:p>
            <a:pPr marL="0" indent="0">
              <a:buNone/>
            </a:pPr>
            <a:endParaRPr lang="pt-BR" b="1"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Ocorrerá, para material PERMANENTE, mediante autorização do ordenador de despesa contida em processo. </a:t>
            </a:r>
          </a:p>
          <a:p>
            <a:pPr marL="0" indent="0" algn="just">
              <a:buNone/>
            </a:pPr>
            <a:r>
              <a:rPr lang="pt-BR"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Vide art. 14 e Parágrafo único Decreto nº 99.658/90.</a:t>
            </a:r>
          </a:p>
          <a:p>
            <a:pPr marL="0" indent="0" algn="just">
              <a:buNone/>
            </a:pPr>
            <a:endParaRPr lang="pt-BR" b="1" dirty="0">
              <a:latin typeface="Arial" panose="020B0604020202020204" pitchFamily="34" charset="0"/>
              <a:cs typeface="Arial" panose="020B0604020202020204" pitchFamily="34" charset="0"/>
            </a:endParaRPr>
          </a:p>
          <a:p>
            <a:pPr marL="0" indent="0">
              <a:buNone/>
            </a:pPr>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45</a:t>
            </a:fld>
            <a:endParaRPr lang="pt-BR"/>
          </a:p>
        </p:txBody>
      </p:sp>
      <p:sp>
        <p:nvSpPr>
          <p:cNvPr id="6" name="Título 1"/>
          <p:cNvSpPr txBox="1">
            <a:spLocks/>
          </p:cNvSpPr>
          <p:nvPr/>
        </p:nvSpPr>
        <p:spPr>
          <a:xfrm>
            <a:off x="0" y="708339"/>
            <a:ext cx="11642501" cy="5280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1956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2191999" cy="528034"/>
          </a:xfrm>
        </p:spPr>
        <p:txBody>
          <a:bodyPr>
            <a:normAutofit/>
          </a:bodyPr>
          <a:lstStyle/>
          <a:p>
            <a:pPr algn="ctr"/>
            <a:r>
              <a:rPr lang="pt-BR" sz="2200" b="1" dirty="0">
                <a:latin typeface="Arial" panose="020B0604020202020204" pitchFamily="34" charset="0"/>
                <a:cs typeface="Arial" panose="020B0604020202020204" pitchFamily="34" charset="0"/>
              </a:rPr>
              <a:t>                                                         </a:t>
            </a: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553792" y="1236373"/>
            <a:ext cx="11088709" cy="4940590"/>
          </a:xfrm>
        </p:spPr>
        <p:txBody>
          <a:bodyPr>
            <a:normAutofit/>
          </a:bodyPr>
          <a:lstStyle/>
          <a:p>
            <a:pPr marL="0" indent="0">
              <a:buNone/>
            </a:pPr>
            <a:r>
              <a:rPr lang="pt-BR" b="1" dirty="0">
                <a:latin typeface="Arial" panose="020B0604020202020204" pitchFamily="34" charset="0"/>
                <a:cs typeface="Arial" panose="020B0604020202020204" pitchFamily="34" charset="0"/>
              </a:rPr>
              <a:t>Aceitação</a:t>
            </a:r>
          </a:p>
          <a:p>
            <a:pPr marL="0" indent="0" algn="just">
              <a:buNone/>
            </a:pPr>
            <a:r>
              <a:rPr lang="pt-BR" b="1" dirty="0">
                <a:latin typeface="Arial" panose="020B0604020202020204" pitchFamily="34" charset="0"/>
                <a:cs typeface="Arial" panose="020B0604020202020204" pitchFamily="34" charset="0"/>
              </a:rPr>
              <a:t>     </a:t>
            </a:r>
          </a:p>
          <a:p>
            <a:pPr marL="0" indent="0" algn="just">
              <a:buNone/>
            </a:pPr>
            <a:r>
              <a:rPr lang="pt-BR" b="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Se declara, na documentação Fiscal ou documento próprio, que o material recebido satisfaz às especificações contratadas, isto é o </a:t>
            </a:r>
            <a:r>
              <a:rPr lang="pt-BR" b="1" dirty="0">
                <a:latin typeface="Arial" panose="020B0604020202020204" pitchFamily="34" charset="0"/>
                <a:cs typeface="Arial" panose="020B0604020202020204" pitchFamily="34" charset="0"/>
              </a:rPr>
              <a:t>atestado de recebimento do material </a:t>
            </a:r>
            <a:r>
              <a:rPr lang="pt-BR" dirty="0">
                <a:latin typeface="Arial" panose="020B0604020202020204" pitchFamily="34" charset="0"/>
                <a:cs typeface="Arial" panose="020B0604020202020204" pitchFamily="34" charset="0"/>
              </a:rPr>
              <a:t>aposto no verso do documento fiscal, encerrando a segunda fase da despesa, que é a liquidação, estando o processo pronto para o pagamento</a:t>
            </a:r>
            <a:r>
              <a:rPr lang="pt-BR" dirty="0"/>
              <a:t>. (Estágio da Despesa).</a:t>
            </a:r>
            <a:endParaRPr lang="pt-BR" b="1" dirty="0">
              <a:latin typeface="Arial" panose="020B0604020202020204" pitchFamily="34" charset="0"/>
              <a:cs typeface="Arial" panose="020B0604020202020204" pitchFamily="34" charset="0"/>
            </a:endParaRPr>
          </a:p>
          <a:p>
            <a:pPr marL="0" indent="0" algn="just">
              <a:buNone/>
            </a:pPr>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46</a:t>
            </a:fld>
            <a:endParaRPr lang="pt-BR"/>
          </a:p>
        </p:txBody>
      </p:sp>
      <p:sp>
        <p:nvSpPr>
          <p:cNvPr id="6" name="Título 1"/>
          <p:cNvSpPr txBox="1">
            <a:spLocks/>
          </p:cNvSpPr>
          <p:nvPr/>
        </p:nvSpPr>
        <p:spPr>
          <a:xfrm>
            <a:off x="0" y="708339"/>
            <a:ext cx="11642501" cy="5280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pt-BR" sz="14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576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Patrimônio Móvel: Regras de Gestão                             </a:t>
            </a:r>
          </a:p>
        </p:txBody>
      </p:sp>
      <p:sp>
        <p:nvSpPr>
          <p:cNvPr id="3" name="Espaço Reservado para Conteúdo 2"/>
          <p:cNvSpPr>
            <a:spLocks noGrp="1"/>
          </p:cNvSpPr>
          <p:nvPr>
            <p:ph idx="1"/>
          </p:nvPr>
        </p:nvSpPr>
        <p:spPr>
          <a:xfrm>
            <a:off x="759854" y="1236372"/>
            <a:ext cx="10687079" cy="5621627"/>
          </a:xfrm>
        </p:spPr>
        <p:txBody>
          <a:bodyPr>
            <a:normAutofit/>
          </a:bodyPr>
          <a:lstStyle/>
          <a:p>
            <a:pPr marL="0" indent="0">
              <a:buNone/>
            </a:pPr>
            <a:r>
              <a:rPr lang="pt-BR" b="1" dirty="0">
                <a:latin typeface="Arial" panose="020B0604020202020204" pitchFamily="34" charset="0"/>
                <a:cs typeface="Arial" panose="020B0604020202020204" pitchFamily="34" charset="0"/>
              </a:rPr>
              <a:t>	Gestão e Controle</a:t>
            </a:r>
          </a:p>
          <a:p>
            <a:pPr marL="0" indent="0">
              <a:buNone/>
            </a:pPr>
            <a:endParaRPr lang="pt-BR" b="1" dirty="0">
              <a:latin typeface="Arial" panose="020B0604020202020204" pitchFamily="34" charset="0"/>
              <a:cs typeface="Arial" panose="020B0604020202020204" pitchFamily="34" charset="0"/>
            </a:endParaRPr>
          </a:p>
          <a:p>
            <a:pPr marL="0" indent="0">
              <a:buNone/>
            </a:pPr>
            <a:r>
              <a:rPr lang="pt-BR" dirty="0"/>
              <a:t>	O </a:t>
            </a:r>
            <a:r>
              <a:rPr lang="pt-BR" b="1" dirty="0"/>
              <a:t>controle</a:t>
            </a:r>
            <a:r>
              <a:rPr lang="pt-BR" dirty="0"/>
              <a:t> institucional da Administração </a:t>
            </a:r>
            <a:r>
              <a:rPr lang="pt-BR" b="1" dirty="0"/>
              <a:t>Pública</a:t>
            </a:r>
            <a:r>
              <a:rPr lang="pt-BR" dirty="0"/>
              <a:t> é exercido por órgãos especificados na Constituição Federal, a exemplo do Ministério Público, Tribunais de Contas e </a:t>
            </a:r>
            <a:r>
              <a:rPr lang="pt-BR" b="1" dirty="0"/>
              <a:t>Controles</a:t>
            </a:r>
            <a:r>
              <a:rPr lang="pt-BR" dirty="0"/>
              <a:t> Internos. Relevante </a:t>
            </a:r>
            <a:r>
              <a:rPr lang="pt-BR" b="1" dirty="0"/>
              <a:t>controle</a:t>
            </a:r>
            <a:r>
              <a:rPr lang="pt-BR" dirty="0"/>
              <a:t> é o exercido pelo cidadão, o denominado </a:t>
            </a:r>
            <a:r>
              <a:rPr lang="pt-BR" b="1" dirty="0"/>
              <a:t>controle</a:t>
            </a:r>
            <a:r>
              <a:rPr lang="pt-BR" dirty="0"/>
              <a:t> social.</a:t>
            </a: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47</a:t>
            </a:fld>
            <a:endParaRPr lang="pt-BR"/>
          </a:p>
        </p:txBody>
      </p:sp>
    </p:spTree>
    <p:extLst>
      <p:ext uri="{BB962C8B-B14F-4D97-AF65-F5344CB8AC3E}">
        <p14:creationId xmlns:p14="http://schemas.microsoft.com/office/powerpoint/2010/main" val="34508950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Patrimônio Móvel: Regras de Gestão                             </a:t>
            </a:r>
          </a:p>
        </p:txBody>
      </p:sp>
      <p:sp>
        <p:nvSpPr>
          <p:cNvPr id="3" name="Espaço Reservado para Conteúdo 2"/>
          <p:cNvSpPr>
            <a:spLocks noGrp="1"/>
          </p:cNvSpPr>
          <p:nvPr>
            <p:ph idx="1"/>
          </p:nvPr>
        </p:nvSpPr>
        <p:spPr>
          <a:xfrm>
            <a:off x="437882" y="1236372"/>
            <a:ext cx="11009051" cy="5621627"/>
          </a:xfrm>
        </p:spPr>
        <p:txBody>
          <a:bodyPr>
            <a:normAutofit lnSpcReduction="10000"/>
          </a:bodyPr>
          <a:lstStyle/>
          <a:p>
            <a:pPr marL="0" indent="0">
              <a:buNone/>
            </a:pPr>
            <a:r>
              <a:rPr lang="pt-BR" b="1" dirty="0">
                <a:latin typeface="Arial" panose="020B0604020202020204" pitchFamily="34" charset="0"/>
                <a:cs typeface="Arial" panose="020B0604020202020204" pitchFamily="34" charset="0"/>
              </a:rPr>
              <a:t>	Responsabilizações</a:t>
            </a:r>
          </a:p>
          <a:p>
            <a:pPr algn="just" fontAlgn="base"/>
            <a:r>
              <a:rPr lang="pt-BR" dirty="0"/>
              <a:t>O Servidor Público Federal, Estadual ou Municipal que comete algum ilícito administrativo poderá responder pelo ato nas instâncias civil, penal e administrativa, conforme preceitua o art. 121 da Lei nº 8.112/90. Essas responsabilidades possuem características próprias, sofrendo gradações de acordo com as situações que podem se apresentar como condutas irregulares ou ilícitas no exercício das atividades funcionais, possibilitando a aplicação de diferentes penalidades, que variam de instância para instância.</a:t>
            </a:r>
          </a:p>
          <a:p>
            <a:pPr algn="just" fontAlgn="base"/>
            <a:r>
              <a:rPr lang="pt-BR" dirty="0"/>
              <a:t>Desta forma, o cometimento de condutas administrativas irregulares ou o descumprimento de deveres funcionais dão margem à responsabilidade administrativa, danos patrimoniais causados à Administração Pública ou a terceiros ensejam a responsabilidade civil e a prática de crimes e contravenções penais à responsabilização penal.</a:t>
            </a:r>
          </a:p>
          <a:p>
            <a:pPr marL="0" indent="0" algn="just">
              <a:buNone/>
            </a:pPr>
            <a:endParaRPr lang="pt-BR" dirty="0"/>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48</a:t>
            </a:fld>
            <a:endParaRPr lang="pt-BR"/>
          </a:p>
        </p:txBody>
      </p:sp>
    </p:spTree>
    <p:extLst>
      <p:ext uri="{BB962C8B-B14F-4D97-AF65-F5344CB8AC3E}">
        <p14:creationId xmlns:p14="http://schemas.microsoft.com/office/powerpoint/2010/main" val="1790809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1" y="708339"/>
            <a:ext cx="11353800" cy="528034"/>
          </a:xfrm>
        </p:spPr>
        <p:txBody>
          <a:bodyPr>
            <a:no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Patrimônio Móvel: Regras de Gestão                             </a:t>
            </a:r>
          </a:p>
        </p:txBody>
      </p:sp>
      <p:sp>
        <p:nvSpPr>
          <p:cNvPr id="3" name="Espaço Reservado para Conteúdo 2"/>
          <p:cNvSpPr>
            <a:spLocks noGrp="1"/>
          </p:cNvSpPr>
          <p:nvPr>
            <p:ph idx="1"/>
          </p:nvPr>
        </p:nvSpPr>
        <p:spPr>
          <a:xfrm>
            <a:off x="437882" y="1236372"/>
            <a:ext cx="11009051" cy="5621627"/>
          </a:xfrm>
        </p:spPr>
        <p:txBody>
          <a:bodyPr>
            <a:normAutofit/>
          </a:bodyPr>
          <a:lstStyle/>
          <a:p>
            <a:pPr marL="0" indent="0">
              <a:buNone/>
            </a:pPr>
            <a:r>
              <a:rPr lang="pt-BR" b="1" dirty="0">
                <a:latin typeface="Arial" panose="020B0604020202020204" pitchFamily="34" charset="0"/>
                <a:cs typeface="Arial" panose="020B0604020202020204" pitchFamily="34" charset="0"/>
              </a:rPr>
              <a:t>	Responsabilizações</a:t>
            </a:r>
          </a:p>
          <a:p>
            <a:pPr marL="0" indent="0" algn="just">
              <a:buNone/>
            </a:pPr>
            <a:endParaRPr lang="pt-BR" dirty="0"/>
          </a:p>
          <a:p>
            <a:pPr marL="0" indent="0" algn="just">
              <a:buNone/>
            </a:pPr>
            <a:r>
              <a:rPr lang="pt-BR" dirty="0"/>
              <a:t>	Levantadas através de Sindicâncias que resultam em Processo Administrativo Disciplinar.</a:t>
            </a: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49</a:t>
            </a:fld>
            <a:endParaRPr lang="pt-BR"/>
          </a:p>
        </p:txBody>
      </p:sp>
    </p:spTree>
    <p:extLst>
      <p:ext uri="{BB962C8B-B14F-4D97-AF65-F5344CB8AC3E}">
        <p14:creationId xmlns:p14="http://schemas.microsoft.com/office/powerpoint/2010/main" val="126854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br>
              <a:rPr lang="pt-BR" dirty="0"/>
            </a:br>
            <a:endParaRPr lang="pt-BR" dirty="0"/>
          </a:p>
        </p:txBody>
      </p:sp>
      <p:sp>
        <p:nvSpPr>
          <p:cNvPr id="3" name="Espaço Reservado para Conteúdo 2"/>
          <p:cNvSpPr>
            <a:spLocks noGrp="1"/>
          </p:cNvSpPr>
          <p:nvPr>
            <p:ph idx="1"/>
          </p:nvPr>
        </p:nvSpPr>
        <p:spPr/>
        <p:txBody>
          <a:bodyPr>
            <a:normAutofit/>
          </a:bodyPr>
          <a:lstStyle/>
          <a:p>
            <a:endParaRPr lang="pt-BR" sz="6600" dirty="0">
              <a:latin typeface="Arial" panose="020B0604020202020204" pitchFamily="34" charset="0"/>
              <a:cs typeface="Arial" panose="020B0604020202020204" pitchFamily="34" charset="0"/>
            </a:endParaRPr>
          </a:p>
        </p:txBody>
      </p:sp>
      <p:pic>
        <p:nvPicPr>
          <p:cNvPr id="6" name="Picture 7" descr="C:\Users\Uni\Desktop\novos slides\PeriodoBran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tângulo 6"/>
          <p:cNvSpPr/>
          <p:nvPr/>
        </p:nvSpPr>
        <p:spPr>
          <a:xfrm>
            <a:off x="1524000" y="5386403"/>
            <a:ext cx="9829800" cy="1200329"/>
          </a:xfrm>
          <a:prstGeom prst="rect">
            <a:avLst/>
          </a:prstGeom>
        </p:spPr>
        <p:txBody>
          <a:bodyPr wrap="square">
            <a:spAutoFit/>
          </a:bodyPr>
          <a:lstStyle/>
          <a:p>
            <a:pPr algn="ctr">
              <a:defRPr/>
            </a:pPr>
            <a:r>
              <a:rPr lang="pt-BR" sz="3600" dirty="0">
                <a:solidFill>
                  <a:schemeClr val="bg1">
                    <a:lumMod val="95000"/>
                  </a:schemeClr>
                </a:solidFill>
                <a:latin typeface="Arial" panose="020B0604020202020204" pitchFamily="34" charset="0"/>
                <a:cs typeface="Arial" panose="020B0604020202020204" pitchFamily="34" charset="0"/>
              </a:rPr>
              <a:t>Período do curso:</a:t>
            </a:r>
          </a:p>
          <a:p>
            <a:pPr algn="ctr">
              <a:defRPr/>
            </a:pPr>
            <a:r>
              <a:rPr lang="pt-BR" sz="3600" dirty="0">
                <a:solidFill>
                  <a:schemeClr val="bg1">
                    <a:lumMod val="95000"/>
                  </a:schemeClr>
                </a:solidFill>
                <a:latin typeface="Arial" panose="020B0604020202020204" pitchFamily="34" charset="0"/>
                <a:cs typeface="Arial" panose="020B0604020202020204" pitchFamily="34" charset="0"/>
              </a:rPr>
              <a:t>14h às 17h</a:t>
            </a:r>
          </a:p>
        </p:txBody>
      </p:sp>
      <p:sp>
        <p:nvSpPr>
          <p:cNvPr id="8" name="Espaço Reservado para Rodapé 7"/>
          <p:cNvSpPr>
            <a:spLocks noGrp="1"/>
          </p:cNvSpPr>
          <p:nvPr>
            <p:ph type="ftr" sz="quarter" idx="11"/>
          </p:nvPr>
        </p:nvSpPr>
        <p:spPr/>
        <p:txBody>
          <a:bodyPr/>
          <a:lstStyle/>
          <a:p>
            <a:r>
              <a:rPr lang="pt-BR"/>
              <a:t>UNYPÚBLICA UNYFLEX</a:t>
            </a:r>
          </a:p>
        </p:txBody>
      </p:sp>
      <p:sp>
        <p:nvSpPr>
          <p:cNvPr id="9" name="Espaço Reservado para Número de Slide 8"/>
          <p:cNvSpPr>
            <a:spLocks noGrp="1"/>
          </p:cNvSpPr>
          <p:nvPr>
            <p:ph type="sldNum" sz="quarter" idx="12"/>
          </p:nvPr>
        </p:nvSpPr>
        <p:spPr/>
        <p:txBody>
          <a:bodyPr/>
          <a:lstStyle/>
          <a:p>
            <a:fld id="{F5EF8141-5781-4FD4-9552-C5D35CA5005E}" type="slidenum">
              <a:rPr lang="pt-BR" smtClean="0"/>
              <a:t>5</a:t>
            </a:fld>
            <a:endParaRPr lang="pt-BR"/>
          </a:p>
        </p:txBody>
      </p:sp>
    </p:spTree>
    <p:extLst>
      <p:ext uri="{BB962C8B-B14F-4D97-AF65-F5344CB8AC3E}">
        <p14:creationId xmlns:p14="http://schemas.microsoft.com/office/powerpoint/2010/main" val="3377281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F427224-C749-1CB4-7C2F-D1C45F8F4AA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52A250F-8CF1-D943-4F7F-7600F2AEB930}"/>
              </a:ext>
            </a:extLst>
          </p:cNvPr>
          <p:cNvSpPr>
            <a:spLocks noGrp="1"/>
          </p:cNvSpPr>
          <p:nvPr>
            <p:ph type="title"/>
          </p:nvPr>
        </p:nvSpPr>
        <p:spPr>
          <a:xfrm>
            <a:off x="780662" y="708339"/>
            <a:ext cx="10475473" cy="528034"/>
          </a:xfrm>
        </p:spPr>
        <p:txBody>
          <a:bodyPr>
            <a:normAutofit/>
          </a:bodyPr>
          <a:lstStyle/>
          <a:p>
            <a:pPr algn="r"/>
            <a:r>
              <a:rPr lang="pt-BR" sz="16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6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DCD07C4C-9370-7CD1-C953-27F3132A045E}"/>
              </a:ext>
            </a:extLst>
          </p:cNvPr>
          <p:cNvSpPr>
            <a:spLocks noGrp="1"/>
          </p:cNvSpPr>
          <p:nvPr>
            <p:ph idx="1"/>
          </p:nvPr>
        </p:nvSpPr>
        <p:spPr>
          <a:xfrm>
            <a:off x="565179" y="1236373"/>
            <a:ext cx="10608733" cy="4940590"/>
          </a:xfrm>
        </p:spPr>
        <p:txBody>
          <a:bodyPr>
            <a:normAutofit/>
          </a:bodyPr>
          <a:lstStyle/>
          <a:p>
            <a:pPr algn="just"/>
            <a:endParaRPr lang="pt-BR" sz="8000" dirty="0">
              <a:latin typeface="Arial" panose="020B0604020202020204" pitchFamily="34" charset="0"/>
              <a:cs typeface="Arial" panose="020B0604020202020204" pitchFamily="34" charset="0"/>
            </a:endParaRPr>
          </a:p>
          <a:p>
            <a:pPr algn="ctr"/>
            <a:r>
              <a:rPr lang="pt-BR" sz="4000" b="0" i="0" dirty="0">
                <a:solidFill>
                  <a:srgbClr val="242424"/>
                </a:solidFill>
                <a:effectLst/>
                <a:latin typeface="Segoe UI" panose="020B0502040204020203" pitchFamily="34" charset="0"/>
              </a:rPr>
              <a:t>A gestão do almoxarifado deve ser realizada de forma integrada com os setores de compras, financeiro e de controle interno, garantindo a transparência e a eficiência na administração dos bens públicos</a:t>
            </a:r>
            <a:r>
              <a:rPr lang="pt-BR" sz="5400" dirty="0">
                <a:latin typeface="Arial" panose="020B0604020202020204" pitchFamily="34" charset="0"/>
                <a:cs typeface="Arial" panose="020B0604020202020204" pitchFamily="34" charset="0"/>
              </a:rPr>
              <a:t>  </a:t>
            </a:r>
          </a:p>
        </p:txBody>
      </p:sp>
      <p:sp>
        <p:nvSpPr>
          <p:cNvPr id="4" name="Espaço Reservado para Rodapé 3">
            <a:extLst>
              <a:ext uri="{FF2B5EF4-FFF2-40B4-BE49-F238E27FC236}">
                <a16:creationId xmlns:a16="http://schemas.microsoft.com/office/drawing/2014/main" id="{0195A70C-9204-DF78-BD52-8AE01EBB43C5}"/>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57A584F0-E178-1AC6-ED78-B3A6AD65F861}"/>
              </a:ext>
            </a:extLst>
          </p:cNvPr>
          <p:cNvSpPr>
            <a:spLocks noGrp="1"/>
          </p:cNvSpPr>
          <p:nvPr>
            <p:ph type="sldNum" sz="quarter" idx="12"/>
          </p:nvPr>
        </p:nvSpPr>
        <p:spPr/>
        <p:txBody>
          <a:bodyPr/>
          <a:lstStyle/>
          <a:p>
            <a:fld id="{F5EF8141-5781-4FD4-9552-C5D35CA5005E}" type="slidenum">
              <a:rPr lang="pt-BR" smtClean="0"/>
              <a:t>50</a:t>
            </a:fld>
            <a:endParaRPr lang="pt-BR"/>
          </a:p>
        </p:txBody>
      </p:sp>
    </p:spTree>
    <p:extLst>
      <p:ext uri="{BB962C8B-B14F-4D97-AF65-F5344CB8AC3E}">
        <p14:creationId xmlns:p14="http://schemas.microsoft.com/office/powerpoint/2010/main" val="8405849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1618B07-53B2-E1CD-72BB-BD82DA52AE5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4939E7B-4C9E-7B20-2866-FC43A0C55EE2}"/>
              </a:ext>
            </a:extLst>
          </p:cNvPr>
          <p:cNvSpPr>
            <a:spLocks noGrp="1"/>
          </p:cNvSpPr>
          <p:nvPr>
            <p:ph type="title"/>
          </p:nvPr>
        </p:nvSpPr>
        <p:spPr>
          <a:xfrm>
            <a:off x="780662" y="708339"/>
            <a:ext cx="10475473" cy="528034"/>
          </a:xfrm>
        </p:spPr>
        <p:txBody>
          <a:bodyPr>
            <a:normAutofit/>
          </a:bodyPr>
          <a:lstStyle/>
          <a:p>
            <a:pPr algn="r"/>
            <a:r>
              <a:rPr lang="pt-BR" sz="16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6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FF0F2140-078E-E941-C87D-A8FE7CAC218B}"/>
              </a:ext>
            </a:extLst>
          </p:cNvPr>
          <p:cNvSpPr>
            <a:spLocks noGrp="1"/>
          </p:cNvSpPr>
          <p:nvPr>
            <p:ph idx="1"/>
          </p:nvPr>
        </p:nvSpPr>
        <p:spPr>
          <a:xfrm>
            <a:off x="565179" y="914400"/>
            <a:ext cx="11218112" cy="5262563"/>
          </a:xfrm>
        </p:spPr>
        <p:txBody>
          <a:bodyPr>
            <a:normAutofit fontScale="25000" lnSpcReduction="20000"/>
          </a:bodyPr>
          <a:lstStyle/>
          <a:p>
            <a:pPr algn="just"/>
            <a:endParaRPr lang="pt-BR" sz="8000" dirty="0">
              <a:latin typeface="Arial" panose="020B0604020202020204" pitchFamily="34" charset="0"/>
              <a:cs typeface="Arial" panose="020B0604020202020204" pitchFamily="34" charset="0"/>
            </a:endParaRPr>
          </a:p>
          <a:p>
            <a:pPr algn="l">
              <a:spcBef>
                <a:spcPts val="375"/>
              </a:spcBef>
              <a:spcAft>
                <a:spcPts val="375"/>
              </a:spcAft>
            </a:pPr>
            <a:r>
              <a:rPr lang="pt-BR" sz="10400" dirty="0">
                <a:latin typeface="Arial" panose="020B0604020202020204" pitchFamily="34" charset="0"/>
                <a:cs typeface="Arial" panose="020B0604020202020204" pitchFamily="34" charset="0"/>
              </a:rPr>
              <a:t>  </a:t>
            </a:r>
            <a:r>
              <a:rPr lang="pt-BR" sz="10400" b="1" i="0" dirty="0">
                <a:solidFill>
                  <a:srgbClr val="242424"/>
                </a:solidFill>
                <a:effectLst/>
                <a:latin typeface="Arial" panose="020B0604020202020204" pitchFamily="34" charset="0"/>
                <a:cs typeface="Arial" panose="020B0604020202020204" pitchFamily="34" charset="0"/>
              </a:rPr>
              <a:t>Estudo de Caso</a:t>
            </a:r>
          </a:p>
          <a:p>
            <a:pPr algn="l"/>
            <a:r>
              <a:rPr lang="pt-BR" sz="10400" b="0" i="0" dirty="0">
                <a:solidFill>
                  <a:srgbClr val="242424"/>
                </a:solidFill>
                <a:effectLst/>
                <a:latin typeface="Arial" panose="020B0604020202020204" pitchFamily="34" charset="0"/>
                <a:cs typeface="Arial" panose="020B0604020202020204" pitchFamily="34" charset="0"/>
              </a:rPr>
              <a:t>Um estudo de caso relevante sobre a gestão de almoxarifado na área pública foi realizado no almoxarifado central da Universidade Federal de Santa Catarina (UFSC). O estudo avaliou aspectos como custos, armazenamento, segurança e controle, bem como o planejamento e o uso de sistemas de informação como suporte a essas questões</a:t>
            </a:r>
          </a:p>
          <a:p>
            <a:endParaRPr lang="pt-BR" sz="10400" dirty="0">
              <a:effectLst/>
              <a:latin typeface="Arial" panose="020B0604020202020204" pitchFamily="34" charset="0"/>
              <a:cs typeface="Arial" panose="020B0604020202020204" pitchFamily="34" charset="0"/>
            </a:endParaRPr>
          </a:p>
          <a:p>
            <a:pPr algn="l"/>
            <a:r>
              <a:rPr lang="pt-BR" sz="10400" dirty="0">
                <a:latin typeface="Arial" panose="020B0604020202020204" pitchFamily="34" charset="0"/>
                <a:cs typeface="Arial" panose="020B0604020202020204" pitchFamily="34" charset="0"/>
              </a:rPr>
              <a:t>.</a:t>
            </a:r>
            <a:r>
              <a:rPr lang="pt-BR" sz="10400" b="1" i="0" dirty="0">
                <a:solidFill>
                  <a:srgbClr val="242424"/>
                </a:solidFill>
                <a:effectLst/>
                <a:latin typeface="Arial" panose="020B0604020202020204" pitchFamily="34" charset="0"/>
                <a:cs typeface="Arial" panose="020B0604020202020204" pitchFamily="34" charset="0"/>
              </a:rPr>
              <a:t>Principais Resultados</a:t>
            </a:r>
            <a:r>
              <a:rPr lang="pt-BR" sz="10400" b="0" i="0" dirty="0">
                <a:solidFill>
                  <a:srgbClr val="242424"/>
                </a:solidFill>
                <a:effectLst/>
                <a:latin typeface="Arial" panose="020B0604020202020204" pitchFamily="34" charset="0"/>
                <a:cs typeface="Arial" panose="020B0604020202020204" pitchFamily="34" charset="0"/>
              </a:rPr>
              <a:t>:</a:t>
            </a:r>
          </a:p>
          <a:p>
            <a:pPr algn="l">
              <a:spcBef>
                <a:spcPts val="750"/>
              </a:spcBef>
              <a:spcAft>
                <a:spcPts val="750"/>
              </a:spcAft>
              <a:buFont typeface="Arial" panose="020B0604020202020204" pitchFamily="34" charset="0"/>
              <a:buChar char="•"/>
            </a:pPr>
            <a:r>
              <a:rPr lang="pt-BR" sz="10400" b="1" i="0" dirty="0">
                <a:solidFill>
                  <a:srgbClr val="242424"/>
                </a:solidFill>
                <a:effectLst/>
                <a:latin typeface="Arial" panose="020B0604020202020204" pitchFamily="34" charset="0"/>
                <a:cs typeface="Arial" panose="020B0604020202020204" pitchFamily="34" charset="0"/>
              </a:rPr>
              <a:t>Subutilização do Sistema de Informação</a:t>
            </a:r>
            <a:r>
              <a:rPr lang="pt-BR" sz="10400" b="0" i="0" dirty="0">
                <a:solidFill>
                  <a:srgbClr val="242424"/>
                </a:solidFill>
                <a:effectLst/>
                <a:latin typeface="Arial" panose="020B0604020202020204" pitchFamily="34" charset="0"/>
                <a:cs typeface="Arial" panose="020B0604020202020204" pitchFamily="34" charset="0"/>
              </a:rPr>
              <a:t>: O estudo revelou que o sistema de informação disponível era subutilizado, o que impactava negativamente a eficiência do controle de estoques.</a:t>
            </a:r>
          </a:p>
          <a:p>
            <a:pPr algn="l">
              <a:spcBef>
                <a:spcPts val="750"/>
              </a:spcBef>
              <a:spcAft>
                <a:spcPts val="750"/>
              </a:spcAft>
              <a:buFont typeface="Arial" panose="020B0604020202020204" pitchFamily="34" charset="0"/>
              <a:buChar char="•"/>
            </a:pPr>
            <a:r>
              <a:rPr lang="pt-BR" sz="10400" b="1" i="0" dirty="0">
                <a:solidFill>
                  <a:srgbClr val="242424"/>
                </a:solidFill>
                <a:effectLst/>
                <a:latin typeface="Arial" panose="020B0604020202020204" pitchFamily="34" charset="0"/>
                <a:cs typeface="Arial" panose="020B0604020202020204" pitchFamily="34" charset="0"/>
              </a:rPr>
              <a:t>Gestão de Pessoas</a:t>
            </a:r>
            <a:r>
              <a:rPr lang="pt-BR" sz="10400" b="0" i="0" dirty="0">
                <a:solidFill>
                  <a:srgbClr val="242424"/>
                </a:solidFill>
                <a:effectLst/>
                <a:latin typeface="Arial" panose="020B0604020202020204" pitchFamily="34" charset="0"/>
                <a:cs typeface="Arial" panose="020B0604020202020204" pitchFamily="34" charset="0"/>
              </a:rPr>
              <a:t>: Identificou-se uma carência na gestão de pessoas, com necessidade de treinamento e mudança de cultura organizacional para melhorar a eficiência do setor.</a:t>
            </a:r>
          </a:p>
          <a:p>
            <a:pPr algn="l">
              <a:spcBef>
                <a:spcPts val="750"/>
              </a:spcBef>
              <a:spcAft>
                <a:spcPts val="750"/>
              </a:spcAft>
              <a:buFont typeface="Arial" panose="020B0604020202020204" pitchFamily="34" charset="0"/>
              <a:buChar char="•"/>
            </a:pPr>
            <a:r>
              <a:rPr lang="pt-BR" sz="10400" b="1" i="0" dirty="0">
                <a:solidFill>
                  <a:srgbClr val="242424"/>
                </a:solidFill>
                <a:effectLst/>
                <a:latin typeface="Arial" panose="020B0604020202020204" pitchFamily="34" charset="0"/>
                <a:cs typeface="Arial" panose="020B0604020202020204" pitchFamily="34" charset="0"/>
              </a:rPr>
              <a:t>Planejamento e Controle</a:t>
            </a:r>
            <a:r>
              <a:rPr lang="pt-BR" sz="10400" b="0" i="0" dirty="0">
                <a:solidFill>
                  <a:srgbClr val="242424"/>
                </a:solidFill>
                <a:effectLst/>
                <a:latin typeface="Arial" panose="020B0604020202020204" pitchFamily="34" charset="0"/>
                <a:cs typeface="Arial" panose="020B0604020202020204" pitchFamily="34" charset="0"/>
              </a:rPr>
              <a:t>: O planejamento inadequado e a falta de controle rigoroso dos estoques resultaram em desperdícios e ineficiências operacionais.</a:t>
            </a:r>
          </a:p>
          <a:p>
            <a:pPr algn="l"/>
            <a:endParaRPr lang="pt-BR" sz="11200" b="0" i="0" dirty="0">
              <a:solidFill>
                <a:srgbClr val="242424"/>
              </a:solidFill>
              <a:effectLst/>
              <a:latin typeface="Arial" panose="020B0604020202020204" pitchFamily="34" charset="0"/>
              <a:cs typeface="Arial" panose="020B0604020202020204" pitchFamily="34" charset="0"/>
            </a:endParaRPr>
          </a:p>
          <a:p>
            <a:pPr algn="ctr"/>
            <a:endParaRPr lang="pt-BR" sz="5400" dirty="0">
              <a:latin typeface="Arial" panose="020B0604020202020204" pitchFamily="34" charset="0"/>
              <a:cs typeface="Arial" panose="020B0604020202020204" pitchFamily="34" charset="0"/>
            </a:endParaRPr>
          </a:p>
        </p:txBody>
      </p:sp>
      <p:sp>
        <p:nvSpPr>
          <p:cNvPr id="4" name="Espaço Reservado para Rodapé 3">
            <a:extLst>
              <a:ext uri="{FF2B5EF4-FFF2-40B4-BE49-F238E27FC236}">
                <a16:creationId xmlns:a16="http://schemas.microsoft.com/office/drawing/2014/main" id="{F7DBE415-AFFA-3537-337E-BE8A042309C0}"/>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BE5CF849-876E-A491-3898-FBCF63DBA7DC}"/>
              </a:ext>
            </a:extLst>
          </p:cNvPr>
          <p:cNvSpPr>
            <a:spLocks noGrp="1"/>
          </p:cNvSpPr>
          <p:nvPr>
            <p:ph type="sldNum" sz="quarter" idx="12"/>
          </p:nvPr>
        </p:nvSpPr>
        <p:spPr/>
        <p:txBody>
          <a:bodyPr/>
          <a:lstStyle/>
          <a:p>
            <a:fld id="{F5EF8141-5781-4FD4-9552-C5D35CA5005E}" type="slidenum">
              <a:rPr lang="pt-BR" smtClean="0"/>
              <a:t>51</a:t>
            </a:fld>
            <a:endParaRPr lang="pt-BR"/>
          </a:p>
        </p:txBody>
      </p:sp>
    </p:spTree>
    <p:extLst>
      <p:ext uri="{BB962C8B-B14F-4D97-AF65-F5344CB8AC3E}">
        <p14:creationId xmlns:p14="http://schemas.microsoft.com/office/powerpoint/2010/main" val="17271220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26F0229-14A7-B359-89CF-AF1696DED36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0A88237-AF4A-310D-A442-D5787841C6C5}"/>
              </a:ext>
            </a:extLst>
          </p:cNvPr>
          <p:cNvSpPr>
            <a:spLocks noGrp="1"/>
          </p:cNvSpPr>
          <p:nvPr>
            <p:ph type="title"/>
          </p:nvPr>
        </p:nvSpPr>
        <p:spPr>
          <a:xfrm>
            <a:off x="780662" y="708339"/>
            <a:ext cx="10475473" cy="528034"/>
          </a:xfrm>
        </p:spPr>
        <p:txBody>
          <a:bodyPr>
            <a:normAutofit/>
          </a:bodyPr>
          <a:lstStyle/>
          <a:p>
            <a:pPr algn="r"/>
            <a:r>
              <a:rPr lang="pt-BR" sz="16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6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B5278E30-4487-2D07-44DB-460812455356}"/>
              </a:ext>
            </a:extLst>
          </p:cNvPr>
          <p:cNvSpPr>
            <a:spLocks noGrp="1"/>
          </p:cNvSpPr>
          <p:nvPr>
            <p:ph idx="1"/>
          </p:nvPr>
        </p:nvSpPr>
        <p:spPr>
          <a:xfrm>
            <a:off x="565179" y="976745"/>
            <a:ext cx="10608733" cy="5200218"/>
          </a:xfrm>
        </p:spPr>
        <p:txBody>
          <a:bodyPr>
            <a:normAutofit fontScale="25000" lnSpcReduction="20000"/>
          </a:bodyPr>
          <a:lstStyle/>
          <a:p>
            <a:pPr algn="just"/>
            <a:endParaRPr lang="pt-BR" sz="8000" dirty="0">
              <a:latin typeface="Arial" panose="020B0604020202020204" pitchFamily="34" charset="0"/>
              <a:cs typeface="Arial" panose="020B0604020202020204" pitchFamily="34" charset="0"/>
            </a:endParaRPr>
          </a:p>
          <a:p>
            <a:pPr algn="l"/>
            <a:r>
              <a:rPr lang="pt-BR" sz="10400" b="1" i="0" dirty="0">
                <a:solidFill>
                  <a:srgbClr val="242424"/>
                </a:solidFill>
                <a:effectLst/>
                <a:latin typeface="Arial" panose="020B0604020202020204" pitchFamily="34" charset="0"/>
                <a:cs typeface="Arial" panose="020B0604020202020204" pitchFamily="34" charset="0"/>
              </a:rPr>
              <a:t>Recomendações</a:t>
            </a:r>
            <a:r>
              <a:rPr lang="pt-BR" sz="10400" b="0" i="0" dirty="0">
                <a:solidFill>
                  <a:srgbClr val="242424"/>
                </a:solidFill>
                <a:effectLst/>
                <a:latin typeface="Arial" panose="020B0604020202020204" pitchFamily="34" charset="0"/>
                <a:cs typeface="Arial" panose="020B0604020202020204" pitchFamily="34" charset="0"/>
              </a:rPr>
              <a:t>:</a:t>
            </a:r>
          </a:p>
          <a:p>
            <a:pPr algn="l">
              <a:spcBef>
                <a:spcPts val="750"/>
              </a:spcBef>
              <a:spcAft>
                <a:spcPts val="750"/>
              </a:spcAft>
              <a:buFont typeface="Arial" panose="020B0604020202020204" pitchFamily="34" charset="0"/>
              <a:buChar char="•"/>
            </a:pPr>
            <a:r>
              <a:rPr lang="pt-BR" sz="10400" b="1" i="0" dirty="0">
                <a:solidFill>
                  <a:srgbClr val="242424"/>
                </a:solidFill>
                <a:effectLst/>
                <a:latin typeface="Arial" panose="020B0604020202020204" pitchFamily="34" charset="0"/>
                <a:cs typeface="Arial" panose="020B0604020202020204" pitchFamily="34" charset="0"/>
              </a:rPr>
              <a:t>Treinamento e Capacitação</a:t>
            </a:r>
            <a:r>
              <a:rPr lang="pt-BR" sz="10400" b="0" i="0" dirty="0">
                <a:solidFill>
                  <a:srgbClr val="242424"/>
                </a:solidFill>
                <a:effectLst/>
                <a:latin typeface="Arial" panose="020B0604020202020204" pitchFamily="34" charset="0"/>
                <a:cs typeface="Arial" panose="020B0604020202020204" pitchFamily="34" charset="0"/>
              </a:rPr>
              <a:t>: Investir em treinamento e capacitação dos funcionários para melhorar a utilização do sistema de informação e a gestão de estoques.</a:t>
            </a:r>
          </a:p>
          <a:p>
            <a:pPr algn="l">
              <a:spcBef>
                <a:spcPts val="750"/>
              </a:spcBef>
              <a:spcAft>
                <a:spcPts val="750"/>
              </a:spcAft>
              <a:buFont typeface="Arial" panose="020B0604020202020204" pitchFamily="34" charset="0"/>
              <a:buChar char="•"/>
            </a:pPr>
            <a:r>
              <a:rPr lang="pt-BR" sz="10400" b="1" i="0" dirty="0">
                <a:solidFill>
                  <a:srgbClr val="242424"/>
                </a:solidFill>
                <a:effectLst/>
                <a:latin typeface="Arial" panose="020B0604020202020204" pitchFamily="34" charset="0"/>
                <a:cs typeface="Arial" panose="020B0604020202020204" pitchFamily="34" charset="0"/>
              </a:rPr>
              <a:t>Melhoria dos Processos</a:t>
            </a:r>
            <a:r>
              <a:rPr lang="pt-BR" sz="10400" b="0" i="0" dirty="0">
                <a:solidFill>
                  <a:srgbClr val="242424"/>
                </a:solidFill>
                <a:effectLst/>
                <a:latin typeface="Arial" panose="020B0604020202020204" pitchFamily="34" charset="0"/>
                <a:cs typeface="Arial" panose="020B0604020202020204" pitchFamily="34" charset="0"/>
              </a:rPr>
              <a:t>: Implementar melhorias nos processos de recebimento, armazenamento e distribuição de materiais para aumentar a eficiência e reduzir custos.</a:t>
            </a:r>
          </a:p>
          <a:p>
            <a:pPr algn="l">
              <a:spcBef>
                <a:spcPts val="750"/>
              </a:spcBef>
              <a:spcAft>
                <a:spcPts val="750"/>
              </a:spcAft>
              <a:buFont typeface="Arial" panose="020B0604020202020204" pitchFamily="34" charset="0"/>
              <a:buChar char="•"/>
            </a:pPr>
            <a:r>
              <a:rPr lang="pt-BR" sz="10400" b="1" i="0" dirty="0">
                <a:solidFill>
                  <a:srgbClr val="242424"/>
                </a:solidFill>
                <a:effectLst/>
                <a:latin typeface="Arial" panose="020B0604020202020204" pitchFamily="34" charset="0"/>
                <a:cs typeface="Arial" panose="020B0604020202020204" pitchFamily="34" charset="0"/>
              </a:rPr>
              <a:t>Auditorias Regulares</a:t>
            </a:r>
            <a:r>
              <a:rPr lang="pt-BR" sz="10400" b="0" i="0" dirty="0">
                <a:solidFill>
                  <a:srgbClr val="242424"/>
                </a:solidFill>
                <a:effectLst/>
                <a:latin typeface="Arial" panose="020B0604020202020204" pitchFamily="34" charset="0"/>
                <a:cs typeface="Arial" panose="020B0604020202020204" pitchFamily="34" charset="0"/>
              </a:rPr>
              <a:t>: Realizar auditorias regulares para identificar e corrigir falhas no controle de estoques e garantir a conformidade com as normas e legislações aplicáveis.</a:t>
            </a:r>
          </a:p>
          <a:p>
            <a:pPr algn="l"/>
            <a:r>
              <a:rPr lang="pt-BR" sz="10400" b="0" i="0" dirty="0">
                <a:solidFill>
                  <a:srgbClr val="242424"/>
                </a:solidFill>
                <a:effectLst/>
                <a:latin typeface="Arial" panose="020B0604020202020204" pitchFamily="34" charset="0"/>
                <a:cs typeface="Arial" panose="020B0604020202020204" pitchFamily="34" charset="0"/>
              </a:rPr>
              <a:t>Este estudo de caso destaca a importância de uma gestão eficiente do almoxarifado na administração pública, evidenciando os desafios e as oportunidades de melhoria que podem ser exploradas para otimizar a utilização dos recursos públicos</a:t>
            </a:r>
          </a:p>
          <a:p>
            <a:pPr algn="l"/>
            <a:endParaRPr lang="pt-BR" sz="10400" b="0" i="0" dirty="0">
              <a:solidFill>
                <a:srgbClr val="242424"/>
              </a:solidFill>
              <a:effectLst/>
              <a:latin typeface="Arial" panose="020B0604020202020204" pitchFamily="34" charset="0"/>
              <a:cs typeface="Arial" panose="020B0604020202020204" pitchFamily="34" charset="0"/>
            </a:endParaRPr>
          </a:p>
          <a:p>
            <a:pPr algn="ctr"/>
            <a:endParaRPr lang="pt-BR" sz="5400" dirty="0">
              <a:latin typeface="Arial" panose="020B0604020202020204" pitchFamily="34" charset="0"/>
              <a:cs typeface="Arial" panose="020B0604020202020204" pitchFamily="34" charset="0"/>
            </a:endParaRPr>
          </a:p>
        </p:txBody>
      </p:sp>
      <p:sp>
        <p:nvSpPr>
          <p:cNvPr id="4" name="Espaço Reservado para Rodapé 3">
            <a:extLst>
              <a:ext uri="{FF2B5EF4-FFF2-40B4-BE49-F238E27FC236}">
                <a16:creationId xmlns:a16="http://schemas.microsoft.com/office/drawing/2014/main" id="{71F12EB6-28FE-CFFA-F995-F1FA47C1E093}"/>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D006B174-336D-1063-4982-511E82B33D63}"/>
              </a:ext>
            </a:extLst>
          </p:cNvPr>
          <p:cNvSpPr>
            <a:spLocks noGrp="1"/>
          </p:cNvSpPr>
          <p:nvPr>
            <p:ph type="sldNum" sz="quarter" idx="12"/>
          </p:nvPr>
        </p:nvSpPr>
        <p:spPr/>
        <p:txBody>
          <a:bodyPr/>
          <a:lstStyle/>
          <a:p>
            <a:fld id="{F5EF8141-5781-4FD4-9552-C5D35CA5005E}" type="slidenum">
              <a:rPr lang="pt-BR" smtClean="0"/>
              <a:t>52</a:t>
            </a:fld>
            <a:endParaRPr lang="pt-BR"/>
          </a:p>
        </p:txBody>
      </p:sp>
    </p:spTree>
    <p:extLst>
      <p:ext uri="{BB962C8B-B14F-4D97-AF65-F5344CB8AC3E}">
        <p14:creationId xmlns:p14="http://schemas.microsoft.com/office/powerpoint/2010/main" val="101695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B50CE3F-34F3-E62F-26F5-F7E1BC713DB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E758D40-D3FC-FEDE-DBA4-0BBD703977B3}"/>
              </a:ext>
            </a:extLst>
          </p:cNvPr>
          <p:cNvSpPr>
            <a:spLocks noGrp="1"/>
          </p:cNvSpPr>
          <p:nvPr>
            <p:ph type="title"/>
          </p:nvPr>
        </p:nvSpPr>
        <p:spPr>
          <a:xfrm>
            <a:off x="780662" y="708339"/>
            <a:ext cx="10475473" cy="528034"/>
          </a:xfrm>
        </p:spPr>
        <p:txBody>
          <a:bodyPr>
            <a:normAutofit/>
          </a:bodyPr>
          <a:lstStyle/>
          <a:p>
            <a:pPr algn="r"/>
            <a:r>
              <a:rPr lang="pt-BR" sz="16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6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5FF06091-B813-BF69-7989-4943420C2A02}"/>
              </a:ext>
            </a:extLst>
          </p:cNvPr>
          <p:cNvSpPr>
            <a:spLocks noGrp="1"/>
          </p:cNvSpPr>
          <p:nvPr>
            <p:ph idx="1"/>
          </p:nvPr>
        </p:nvSpPr>
        <p:spPr>
          <a:xfrm>
            <a:off x="565179" y="1236372"/>
            <a:ext cx="10608733" cy="5119977"/>
          </a:xfrm>
        </p:spPr>
        <p:txBody>
          <a:bodyPr>
            <a:normAutofit fontScale="92500" lnSpcReduction="10000"/>
          </a:bodyPr>
          <a:lstStyle/>
          <a:p>
            <a:pPr algn="l"/>
            <a:r>
              <a:rPr lang="pt-BR" sz="5400" dirty="0">
                <a:latin typeface="Arial" panose="020B0604020202020204" pitchFamily="34" charset="0"/>
                <a:cs typeface="Arial" panose="020B0604020202020204" pitchFamily="34" charset="0"/>
              </a:rPr>
              <a:t>  </a:t>
            </a:r>
            <a:r>
              <a:rPr lang="pt-BR" sz="4000" b="1" i="0" dirty="0">
                <a:solidFill>
                  <a:srgbClr val="242424"/>
                </a:solidFill>
                <a:effectLst/>
                <a:latin typeface="Segoe UI" panose="020B0502040204020203" pitchFamily="34" charset="0"/>
              </a:rPr>
              <a:t>Determinação Judicial do TCU sobre Falhas na Gestão do Almoxarifado</a:t>
            </a:r>
          </a:p>
          <a:p>
            <a:pPr algn="just"/>
            <a:r>
              <a:rPr lang="pt-BR" sz="4000" b="0" i="0" dirty="0">
                <a:solidFill>
                  <a:srgbClr val="242424"/>
                </a:solidFill>
                <a:effectLst/>
                <a:latin typeface="Segoe UI" panose="020B0502040204020203" pitchFamily="34" charset="0"/>
              </a:rPr>
              <a:t>O Tribunal de Contas da União (TCU) frequentemente emite determinações e recomendações para corrigir falhas na gestão pública, incluindo a gestão de almoxarifados. Essas determinações são baseadas em auditorias e fiscalizações que identificam a não observância das normas e leis aplicáveis, impactando diretamente a prestação de contas.</a:t>
            </a:r>
          </a:p>
          <a:p>
            <a:pPr algn="ctr"/>
            <a:endParaRPr lang="pt-BR" sz="5400" dirty="0">
              <a:latin typeface="Arial" panose="020B0604020202020204" pitchFamily="34" charset="0"/>
              <a:cs typeface="Arial" panose="020B0604020202020204" pitchFamily="34" charset="0"/>
            </a:endParaRPr>
          </a:p>
        </p:txBody>
      </p:sp>
      <p:sp>
        <p:nvSpPr>
          <p:cNvPr id="4" name="Espaço Reservado para Rodapé 3">
            <a:extLst>
              <a:ext uri="{FF2B5EF4-FFF2-40B4-BE49-F238E27FC236}">
                <a16:creationId xmlns:a16="http://schemas.microsoft.com/office/drawing/2014/main" id="{E4A761FE-472E-3BDD-9967-EF9117BB6065}"/>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E8463096-0592-7FD2-EB99-26A506EA6EF3}"/>
              </a:ext>
            </a:extLst>
          </p:cNvPr>
          <p:cNvSpPr>
            <a:spLocks noGrp="1"/>
          </p:cNvSpPr>
          <p:nvPr>
            <p:ph type="sldNum" sz="quarter" idx="12"/>
          </p:nvPr>
        </p:nvSpPr>
        <p:spPr/>
        <p:txBody>
          <a:bodyPr/>
          <a:lstStyle/>
          <a:p>
            <a:fld id="{F5EF8141-5781-4FD4-9552-C5D35CA5005E}" type="slidenum">
              <a:rPr lang="pt-BR" smtClean="0"/>
              <a:t>53</a:t>
            </a:fld>
            <a:endParaRPr lang="pt-BR"/>
          </a:p>
        </p:txBody>
      </p:sp>
    </p:spTree>
    <p:extLst>
      <p:ext uri="{BB962C8B-B14F-4D97-AF65-F5344CB8AC3E}">
        <p14:creationId xmlns:p14="http://schemas.microsoft.com/office/powerpoint/2010/main" val="21886362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18CC61D-582F-399C-E6D9-FE9E161E322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F711058-9417-D803-2819-920C77EF71CE}"/>
              </a:ext>
            </a:extLst>
          </p:cNvPr>
          <p:cNvSpPr>
            <a:spLocks noGrp="1"/>
          </p:cNvSpPr>
          <p:nvPr>
            <p:ph type="title"/>
          </p:nvPr>
        </p:nvSpPr>
        <p:spPr>
          <a:xfrm>
            <a:off x="780662" y="708339"/>
            <a:ext cx="10475473" cy="528034"/>
          </a:xfrm>
        </p:spPr>
        <p:txBody>
          <a:bodyPr>
            <a:normAutofit/>
          </a:bodyPr>
          <a:lstStyle/>
          <a:p>
            <a:pPr algn="r"/>
            <a:r>
              <a:rPr lang="pt-BR" sz="16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6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BBFC26DB-576F-32AD-10B1-ED0759BB190E}"/>
              </a:ext>
            </a:extLst>
          </p:cNvPr>
          <p:cNvSpPr>
            <a:spLocks noGrp="1"/>
          </p:cNvSpPr>
          <p:nvPr>
            <p:ph idx="1"/>
          </p:nvPr>
        </p:nvSpPr>
        <p:spPr>
          <a:xfrm>
            <a:off x="565179" y="1236373"/>
            <a:ext cx="10608733" cy="4940590"/>
          </a:xfrm>
        </p:spPr>
        <p:txBody>
          <a:bodyPr>
            <a:normAutofit fontScale="92500" lnSpcReduction="10000"/>
          </a:bodyPr>
          <a:lstStyle/>
          <a:p>
            <a:pPr algn="l">
              <a:spcBef>
                <a:spcPts val="375"/>
              </a:spcBef>
              <a:spcAft>
                <a:spcPts val="375"/>
              </a:spcAft>
            </a:pPr>
            <a:r>
              <a:rPr lang="pt-BR" sz="4000" b="1" i="0" dirty="0">
                <a:solidFill>
                  <a:srgbClr val="242424"/>
                </a:solidFill>
                <a:effectLst/>
                <a:latin typeface="Segoe UI" panose="020B0502040204020203" pitchFamily="34" charset="0"/>
              </a:rPr>
              <a:t>Exemplo de Determinação Judicial</a:t>
            </a:r>
          </a:p>
          <a:p>
            <a:pPr algn="just"/>
            <a:r>
              <a:rPr lang="pt-BR" sz="4000" b="0" i="0" dirty="0">
                <a:solidFill>
                  <a:srgbClr val="242424"/>
                </a:solidFill>
                <a:effectLst/>
                <a:latin typeface="Segoe UI" panose="020B0502040204020203" pitchFamily="34" charset="0"/>
              </a:rPr>
              <a:t>Um exemplo relevante é o Acórdão nº 2202/2020-TCU-Plenário, que tratou de falhas na gestão de almoxarifado em uma instituição pública. A auditoria identificou problemas como a falta de controle de estoque, armazenamento inadequado e ausência de registros precisos. Essas falhas resultaram em prejuízos financeiros e comprometeram a transparência na prestação de contas</a:t>
            </a:r>
          </a:p>
          <a:p>
            <a:endParaRPr lang="pt-BR" sz="4000" dirty="0">
              <a:effectLst/>
            </a:endParaRPr>
          </a:p>
          <a:p>
            <a:endParaRPr lang="pt-BR" sz="5400" dirty="0">
              <a:latin typeface="Arial" panose="020B0604020202020204" pitchFamily="34" charset="0"/>
              <a:cs typeface="Arial" panose="020B0604020202020204" pitchFamily="34" charset="0"/>
            </a:endParaRPr>
          </a:p>
        </p:txBody>
      </p:sp>
      <p:sp>
        <p:nvSpPr>
          <p:cNvPr id="4" name="Espaço Reservado para Rodapé 3">
            <a:extLst>
              <a:ext uri="{FF2B5EF4-FFF2-40B4-BE49-F238E27FC236}">
                <a16:creationId xmlns:a16="http://schemas.microsoft.com/office/drawing/2014/main" id="{63D38002-F037-AA4B-F578-4449473BC07F}"/>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14EF3A5D-E080-055F-4E05-FEFA6C46D42E}"/>
              </a:ext>
            </a:extLst>
          </p:cNvPr>
          <p:cNvSpPr>
            <a:spLocks noGrp="1"/>
          </p:cNvSpPr>
          <p:nvPr>
            <p:ph type="sldNum" sz="quarter" idx="12"/>
          </p:nvPr>
        </p:nvSpPr>
        <p:spPr/>
        <p:txBody>
          <a:bodyPr/>
          <a:lstStyle/>
          <a:p>
            <a:fld id="{F5EF8141-5781-4FD4-9552-C5D35CA5005E}" type="slidenum">
              <a:rPr lang="pt-BR" smtClean="0"/>
              <a:t>54</a:t>
            </a:fld>
            <a:endParaRPr lang="pt-BR"/>
          </a:p>
        </p:txBody>
      </p:sp>
    </p:spTree>
    <p:extLst>
      <p:ext uri="{BB962C8B-B14F-4D97-AF65-F5344CB8AC3E}">
        <p14:creationId xmlns:p14="http://schemas.microsoft.com/office/powerpoint/2010/main" val="28182077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C55550B-8165-7079-6470-28E5FF58BCB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347D20F-D42C-E148-D6C6-DF799FA39879}"/>
              </a:ext>
            </a:extLst>
          </p:cNvPr>
          <p:cNvSpPr>
            <a:spLocks noGrp="1"/>
          </p:cNvSpPr>
          <p:nvPr>
            <p:ph type="title"/>
          </p:nvPr>
        </p:nvSpPr>
        <p:spPr>
          <a:xfrm>
            <a:off x="780662" y="708339"/>
            <a:ext cx="10475473" cy="528034"/>
          </a:xfrm>
        </p:spPr>
        <p:txBody>
          <a:bodyPr>
            <a:normAutofit/>
          </a:bodyPr>
          <a:lstStyle/>
          <a:p>
            <a:pPr algn="r"/>
            <a:r>
              <a:rPr lang="pt-BR" sz="16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6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A292347B-C4D4-5E92-004D-26C25BDBBF30}"/>
              </a:ext>
            </a:extLst>
          </p:cNvPr>
          <p:cNvSpPr>
            <a:spLocks noGrp="1"/>
          </p:cNvSpPr>
          <p:nvPr>
            <p:ph idx="1"/>
          </p:nvPr>
        </p:nvSpPr>
        <p:spPr>
          <a:xfrm>
            <a:off x="565179" y="1236373"/>
            <a:ext cx="10608733" cy="4940590"/>
          </a:xfrm>
        </p:spPr>
        <p:txBody>
          <a:bodyPr>
            <a:normAutofit fontScale="55000" lnSpcReduction="20000"/>
          </a:bodyPr>
          <a:lstStyle/>
          <a:p>
            <a:pPr algn="l"/>
            <a:r>
              <a:rPr lang="pt-BR" sz="5400" dirty="0">
                <a:latin typeface="Arial" panose="020B0604020202020204" pitchFamily="34" charset="0"/>
                <a:cs typeface="Arial" panose="020B0604020202020204" pitchFamily="34" charset="0"/>
              </a:rPr>
              <a:t>  </a:t>
            </a:r>
            <a:r>
              <a:rPr lang="pt-BR" sz="4700" b="1" i="0" dirty="0">
                <a:solidFill>
                  <a:srgbClr val="242424"/>
                </a:solidFill>
                <a:effectLst/>
                <a:latin typeface="Arial" panose="020B0604020202020204" pitchFamily="34" charset="0"/>
                <a:cs typeface="Arial" panose="020B0604020202020204" pitchFamily="34" charset="0"/>
              </a:rPr>
              <a:t>Principais Pontos da Determinação</a:t>
            </a:r>
            <a:r>
              <a:rPr lang="pt-BR" sz="4700" b="0" i="0" dirty="0">
                <a:solidFill>
                  <a:srgbClr val="242424"/>
                </a:solidFill>
                <a:effectLst/>
                <a:latin typeface="Arial" panose="020B0604020202020204" pitchFamily="34" charset="0"/>
                <a:cs typeface="Arial" panose="020B0604020202020204" pitchFamily="34" charset="0"/>
              </a:rPr>
              <a:t>:</a:t>
            </a:r>
          </a:p>
          <a:p>
            <a:pPr algn="l">
              <a:buFont typeface="+mj-lt"/>
              <a:buAutoNum type="arabicPeriod"/>
            </a:pPr>
            <a:r>
              <a:rPr lang="pt-BR" sz="4700" b="1" i="0" dirty="0">
                <a:solidFill>
                  <a:srgbClr val="242424"/>
                </a:solidFill>
                <a:effectLst/>
                <a:latin typeface="Arial" panose="020B0604020202020204" pitchFamily="34" charset="0"/>
                <a:cs typeface="Arial" panose="020B0604020202020204" pitchFamily="34" charset="0"/>
              </a:rPr>
              <a:t>Correção das Falhas</a:t>
            </a:r>
            <a:r>
              <a:rPr lang="pt-BR" sz="4700" b="0" i="0" dirty="0">
                <a:solidFill>
                  <a:srgbClr val="242424"/>
                </a:solidFill>
                <a:effectLst/>
                <a:latin typeface="Arial" panose="020B0604020202020204" pitchFamily="34" charset="0"/>
                <a:cs typeface="Arial" panose="020B0604020202020204" pitchFamily="34" charset="0"/>
              </a:rPr>
              <a:t>: O TCU determinou que a instituição implementasse um sistema informatizado de gestão de almoxarifado para melhorar o controle de estoque e a rastreabilidade dos bens.</a:t>
            </a:r>
          </a:p>
          <a:p>
            <a:pPr algn="l">
              <a:buFont typeface="+mj-lt"/>
              <a:buAutoNum type="arabicPeriod"/>
            </a:pPr>
            <a:r>
              <a:rPr lang="pt-BR" sz="4700" b="1" i="0" dirty="0">
                <a:solidFill>
                  <a:srgbClr val="242424"/>
                </a:solidFill>
                <a:effectLst/>
                <a:latin typeface="Arial" panose="020B0604020202020204" pitchFamily="34" charset="0"/>
                <a:cs typeface="Arial" panose="020B0604020202020204" pitchFamily="34" charset="0"/>
              </a:rPr>
              <a:t>Treinamento de Pessoal</a:t>
            </a:r>
            <a:r>
              <a:rPr lang="pt-BR" sz="4700" b="0" i="0" dirty="0">
                <a:solidFill>
                  <a:srgbClr val="242424"/>
                </a:solidFill>
                <a:effectLst/>
                <a:latin typeface="Arial" panose="020B0604020202020204" pitchFamily="34" charset="0"/>
                <a:cs typeface="Arial" panose="020B0604020202020204" pitchFamily="34" charset="0"/>
              </a:rPr>
              <a:t>: Foi recomendado o treinamento dos funcionários responsáveis pela gestão do almoxarifado para garantir a correta utilização do sistema e a observância das normas aplicáveis.</a:t>
            </a:r>
          </a:p>
          <a:p>
            <a:pPr algn="l">
              <a:buFont typeface="+mj-lt"/>
              <a:buAutoNum type="arabicPeriod"/>
            </a:pPr>
            <a:r>
              <a:rPr lang="pt-BR" sz="4700" b="1" i="0" dirty="0">
                <a:solidFill>
                  <a:srgbClr val="242424"/>
                </a:solidFill>
                <a:effectLst/>
                <a:latin typeface="Arial" panose="020B0604020202020204" pitchFamily="34" charset="0"/>
                <a:cs typeface="Arial" panose="020B0604020202020204" pitchFamily="34" charset="0"/>
              </a:rPr>
              <a:t>Relatórios Periódicos</a:t>
            </a:r>
            <a:r>
              <a:rPr lang="pt-BR" sz="4700" b="0" i="0" dirty="0">
                <a:solidFill>
                  <a:srgbClr val="242424"/>
                </a:solidFill>
                <a:effectLst/>
                <a:latin typeface="Arial" panose="020B0604020202020204" pitchFamily="34" charset="0"/>
                <a:cs typeface="Arial" panose="020B0604020202020204" pitchFamily="34" charset="0"/>
              </a:rPr>
              <a:t>: A instituição foi obrigada a apresentar relatórios periódicos ao TCU, demonstrando as ações tomadas para corrigir as falhas e os resultados obtidos.</a:t>
            </a:r>
          </a:p>
          <a:p>
            <a:pPr algn="l">
              <a:buFont typeface="+mj-lt"/>
              <a:buAutoNum type="arabicPeriod"/>
            </a:pPr>
            <a:r>
              <a:rPr lang="pt-BR" sz="4700" b="1" i="0" dirty="0">
                <a:solidFill>
                  <a:srgbClr val="242424"/>
                </a:solidFill>
                <a:effectLst/>
                <a:latin typeface="Arial" panose="020B0604020202020204" pitchFamily="34" charset="0"/>
                <a:cs typeface="Arial" panose="020B0604020202020204" pitchFamily="34" charset="0"/>
              </a:rPr>
              <a:t>Aplicação de Penalidades</a:t>
            </a:r>
            <a:r>
              <a:rPr lang="pt-BR" sz="4700" b="0" i="0" dirty="0">
                <a:solidFill>
                  <a:srgbClr val="242424"/>
                </a:solidFill>
                <a:effectLst/>
                <a:latin typeface="Arial" panose="020B0604020202020204" pitchFamily="34" charset="0"/>
                <a:cs typeface="Arial" panose="020B0604020202020204" pitchFamily="34" charset="0"/>
              </a:rPr>
              <a:t>: Em caso de descumprimento das determinações, o TCU alertou sobre a possibilidade de aplicação de multas aos gestores responsáveis</a:t>
            </a:r>
          </a:p>
          <a:p>
            <a:pPr algn="ctr"/>
            <a:endParaRPr lang="pt-BR" sz="5400" dirty="0">
              <a:latin typeface="Arial" panose="020B0604020202020204" pitchFamily="34" charset="0"/>
              <a:cs typeface="Arial" panose="020B0604020202020204" pitchFamily="34" charset="0"/>
            </a:endParaRPr>
          </a:p>
        </p:txBody>
      </p:sp>
      <p:sp>
        <p:nvSpPr>
          <p:cNvPr id="4" name="Espaço Reservado para Rodapé 3">
            <a:extLst>
              <a:ext uri="{FF2B5EF4-FFF2-40B4-BE49-F238E27FC236}">
                <a16:creationId xmlns:a16="http://schemas.microsoft.com/office/drawing/2014/main" id="{8976C688-C1B4-8878-9482-6CB2B282D268}"/>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1A16230B-2847-FA26-FF29-EF58C39A406E}"/>
              </a:ext>
            </a:extLst>
          </p:cNvPr>
          <p:cNvSpPr>
            <a:spLocks noGrp="1"/>
          </p:cNvSpPr>
          <p:nvPr>
            <p:ph type="sldNum" sz="quarter" idx="12"/>
          </p:nvPr>
        </p:nvSpPr>
        <p:spPr/>
        <p:txBody>
          <a:bodyPr/>
          <a:lstStyle/>
          <a:p>
            <a:fld id="{F5EF8141-5781-4FD4-9552-C5D35CA5005E}" type="slidenum">
              <a:rPr lang="pt-BR" smtClean="0"/>
              <a:t>55</a:t>
            </a:fld>
            <a:endParaRPr lang="pt-BR"/>
          </a:p>
        </p:txBody>
      </p:sp>
    </p:spTree>
    <p:extLst>
      <p:ext uri="{BB962C8B-B14F-4D97-AF65-F5344CB8AC3E}">
        <p14:creationId xmlns:p14="http://schemas.microsoft.com/office/powerpoint/2010/main" val="2373475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7646ECB-2AEE-30E8-D85C-DFB81C26533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83FA4AD-291A-47A6-9028-5F49CFF871A7}"/>
              </a:ext>
            </a:extLst>
          </p:cNvPr>
          <p:cNvSpPr>
            <a:spLocks noGrp="1"/>
          </p:cNvSpPr>
          <p:nvPr>
            <p:ph type="title"/>
          </p:nvPr>
        </p:nvSpPr>
        <p:spPr>
          <a:xfrm>
            <a:off x="780662" y="708339"/>
            <a:ext cx="10475473" cy="528034"/>
          </a:xfrm>
        </p:spPr>
        <p:txBody>
          <a:bodyPr>
            <a:normAutofit/>
          </a:bodyPr>
          <a:lstStyle/>
          <a:p>
            <a:pPr algn="r"/>
            <a:r>
              <a:rPr lang="pt-BR" sz="16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6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2873804C-CA6F-F456-26A0-773207B38CF1}"/>
              </a:ext>
            </a:extLst>
          </p:cNvPr>
          <p:cNvSpPr>
            <a:spLocks noGrp="1"/>
          </p:cNvSpPr>
          <p:nvPr>
            <p:ph idx="1"/>
          </p:nvPr>
        </p:nvSpPr>
        <p:spPr>
          <a:xfrm>
            <a:off x="565179" y="1236373"/>
            <a:ext cx="10608733" cy="4940590"/>
          </a:xfrm>
        </p:spPr>
        <p:txBody>
          <a:bodyPr>
            <a:normAutofit fontScale="77500" lnSpcReduction="20000"/>
          </a:bodyPr>
          <a:lstStyle/>
          <a:p>
            <a:pPr algn="l">
              <a:spcBef>
                <a:spcPts val="375"/>
              </a:spcBef>
              <a:spcAft>
                <a:spcPts val="375"/>
              </a:spcAft>
            </a:pPr>
            <a:r>
              <a:rPr lang="pt-BR" sz="4000" b="1" i="0" dirty="0">
                <a:solidFill>
                  <a:srgbClr val="242424"/>
                </a:solidFill>
                <a:effectLst/>
                <a:latin typeface="Segoe UI" panose="020B0502040204020203" pitchFamily="34" charset="0"/>
              </a:rPr>
              <a:t>Impacto na Prestação de Contas</a:t>
            </a:r>
          </a:p>
          <a:p>
            <a:pPr algn="l">
              <a:spcBef>
                <a:spcPts val="375"/>
              </a:spcBef>
              <a:spcAft>
                <a:spcPts val="375"/>
              </a:spcAft>
            </a:pPr>
            <a:endParaRPr lang="pt-BR" sz="4000" b="1" i="0" dirty="0">
              <a:solidFill>
                <a:srgbClr val="242424"/>
              </a:solidFill>
              <a:effectLst/>
              <a:latin typeface="Segoe UI" panose="020B0502040204020203" pitchFamily="34" charset="0"/>
            </a:endParaRPr>
          </a:p>
          <a:p>
            <a:pPr algn="just"/>
            <a:r>
              <a:rPr lang="pt-BR" sz="4000" b="0" i="0" dirty="0">
                <a:solidFill>
                  <a:srgbClr val="242424"/>
                </a:solidFill>
                <a:effectLst/>
                <a:latin typeface="Arial" panose="020B0604020202020204" pitchFamily="34" charset="0"/>
                <a:cs typeface="Arial" panose="020B0604020202020204" pitchFamily="34" charset="0"/>
              </a:rPr>
              <a:t>A não observância das normas e leis aplicáveis à gestão do almoxarifado pode levar à rejeição das contas da instituição, além de comprometer a credibilidade e a transparência da administração pública. As determinações do TCU visam corrigir essas falhas e garantir a conformidade com as exigências legais, promovendo uma gestão mais eficiente e responsável dos recursos públicos</a:t>
            </a:r>
          </a:p>
          <a:p>
            <a:pPr marL="0" indent="0" algn="just">
              <a:buNone/>
            </a:pPr>
            <a:endParaRPr lang="pt-BR" sz="4000" dirty="0">
              <a:effectLst/>
              <a:latin typeface="Arial" panose="020B0604020202020204" pitchFamily="34" charset="0"/>
              <a:cs typeface="Arial" panose="020B0604020202020204" pitchFamily="34" charset="0"/>
            </a:endParaRPr>
          </a:p>
          <a:p>
            <a:pPr algn="just"/>
            <a:r>
              <a:rPr lang="pt-BR" sz="4000" dirty="0">
                <a:latin typeface="Arial" panose="020B0604020202020204" pitchFamily="34" charset="0"/>
                <a:cs typeface="Arial" panose="020B0604020202020204" pitchFamily="34" charset="0"/>
              </a:rPr>
              <a:t>.</a:t>
            </a:r>
            <a:endParaRPr lang="pt-BR" sz="5400" dirty="0">
              <a:latin typeface="Arial" panose="020B0604020202020204" pitchFamily="34" charset="0"/>
              <a:cs typeface="Arial" panose="020B0604020202020204" pitchFamily="34" charset="0"/>
            </a:endParaRPr>
          </a:p>
        </p:txBody>
      </p:sp>
      <p:sp>
        <p:nvSpPr>
          <p:cNvPr id="4" name="Espaço Reservado para Rodapé 3">
            <a:extLst>
              <a:ext uri="{FF2B5EF4-FFF2-40B4-BE49-F238E27FC236}">
                <a16:creationId xmlns:a16="http://schemas.microsoft.com/office/drawing/2014/main" id="{33869D92-5643-F205-8C71-CA8C07DD2303}"/>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79819927-293B-BB12-C3A1-F8C9A5CA1F27}"/>
              </a:ext>
            </a:extLst>
          </p:cNvPr>
          <p:cNvSpPr>
            <a:spLocks noGrp="1"/>
          </p:cNvSpPr>
          <p:nvPr>
            <p:ph type="sldNum" sz="quarter" idx="12"/>
          </p:nvPr>
        </p:nvSpPr>
        <p:spPr/>
        <p:txBody>
          <a:bodyPr/>
          <a:lstStyle/>
          <a:p>
            <a:fld id="{F5EF8141-5781-4FD4-9552-C5D35CA5005E}" type="slidenum">
              <a:rPr lang="pt-BR" smtClean="0"/>
              <a:t>56</a:t>
            </a:fld>
            <a:endParaRPr lang="pt-BR"/>
          </a:p>
        </p:txBody>
      </p:sp>
    </p:spTree>
    <p:extLst>
      <p:ext uri="{BB962C8B-B14F-4D97-AF65-F5344CB8AC3E}">
        <p14:creationId xmlns:p14="http://schemas.microsoft.com/office/powerpoint/2010/main" val="10518272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F76081-63D3-F10D-AF46-161FA7952C2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8FCE6DE-BEEC-4A64-A356-D7D029E111D0}"/>
              </a:ext>
            </a:extLst>
          </p:cNvPr>
          <p:cNvSpPr>
            <a:spLocks noGrp="1"/>
          </p:cNvSpPr>
          <p:nvPr>
            <p:ph type="title"/>
          </p:nvPr>
        </p:nvSpPr>
        <p:spPr>
          <a:xfrm>
            <a:off x="780662" y="708339"/>
            <a:ext cx="10475473" cy="528034"/>
          </a:xfrm>
        </p:spPr>
        <p:txBody>
          <a:bodyPr>
            <a:normAutofit/>
          </a:bodyPr>
          <a:lstStyle/>
          <a:p>
            <a:pPr algn="r"/>
            <a:r>
              <a:rPr lang="pt-BR" sz="1600" b="1" dirty="0">
                <a:solidFill>
                  <a:schemeClr val="accent2">
                    <a:lumMod val="75000"/>
                  </a:schemeClr>
                </a:solidFill>
                <a:latin typeface="Arial" panose="020B0604020202020204" pitchFamily="34" charset="0"/>
                <a:cs typeface="Arial" panose="020B0604020202020204" pitchFamily="34" charset="0"/>
              </a:rPr>
              <a:t>Almoxarifado: Gestão, Controle e Responsabilização</a:t>
            </a:r>
            <a:endParaRPr lang="pt-BR" sz="1600" b="1" dirty="0">
              <a:latin typeface="Arial" panose="020B0604020202020204" pitchFamily="34" charset="0"/>
              <a:cs typeface="Arial" panose="020B0604020202020204" pitchFamily="34" charset="0"/>
            </a:endParaRPr>
          </a:p>
        </p:txBody>
      </p:sp>
      <p:sp>
        <p:nvSpPr>
          <p:cNvPr id="3" name="Espaço Reservado para Conteúdo 2">
            <a:extLst>
              <a:ext uri="{FF2B5EF4-FFF2-40B4-BE49-F238E27FC236}">
                <a16:creationId xmlns:a16="http://schemas.microsoft.com/office/drawing/2014/main" id="{26F25B58-8DBD-43F0-25DD-C9B9E4815E2D}"/>
              </a:ext>
            </a:extLst>
          </p:cNvPr>
          <p:cNvSpPr>
            <a:spLocks noGrp="1"/>
          </p:cNvSpPr>
          <p:nvPr>
            <p:ph idx="1"/>
          </p:nvPr>
        </p:nvSpPr>
        <p:spPr>
          <a:xfrm>
            <a:off x="565179" y="1236373"/>
            <a:ext cx="10608733" cy="4940590"/>
          </a:xfrm>
        </p:spPr>
        <p:txBody>
          <a:bodyPr>
            <a:normAutofit/>
          </a:bodyPr>
          <a:lstStyle/>
          <a:p>
            <a:pPr algn="just"/>
            <a:endParaRPr lang="pt-BR" sz="8000" dirty="0">
              <a:latin typeface="Arial" panose="020B0604020202020204" pitchFamily="34" charset="0"/>
              <a:cs typeface="Arial" panose="020B0604020202020204" pitchFamily="34" charset="0"/>
            </a:endParaRPr>
          </a:p>
          <a:p>
            <a:pPr algn="ctr"/>
            <a:r>
              <a:rPr lang="pt-BR" sz="5400" dirty="0">
                <a:latin typeface="Arial" panose="020B0604020202020204" pitchFamily="34" charset="0"/>
                <a:cs typeface="Arial" panose="020B0604020202020204" pitchFamily="34" charset="0"/>
              </a:rPr>
              <a:t>  ALMOXARIFADO INVENTÁRIO</a:t>
            </a:r>
          </a:p>
        </p:txBody>
      </p:sp>
      <p:sp>
        <p:nvSpPr>
          <p:cNvPr id="4" name="Espaço Reservado para Rodapé 3">
            <a:extLst>
              <a:ext uri="{FF2B5EF4-FFF2-40B4-BE49-F238E27FC236}">
                <a16:creationId xmlns:a16="http://schemas.microsoft.com/office/drawing/2014/main" id="{BE884DAA-4627-F4A7-5CB8-1EB9140AE4EB}"/>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D978DAA2-94C1-5063-6B0C-FEFB92F99448}"/>
              </a:ext>
            </a:extLst>
          </p:cNvPr>
          <p:cNvSpPr>
            <a:spLocks noGrp="1"/>
          </p:cNvSpPr>
          <p:nvPr>
            <p:ph type="sldNum" sz="quarter" idx="12"/>
          </p:nvPr>
        </p:nvSpPr>
        <p:spPr/>
        <p:txBody>
          <a:bodyPr/>
          <a:lstStyle/>
          <a:p>
            <a:fld id="{F5EF8141-5781-4FD4-9552-C5D35CA5005E}" type="slidenum">
              <a:rPr lang="pt-BR" smtClean="0"/>
              <a:t>57</a:t>
            </a:fld>
            <a:endParaRPr lang="pt-BR"/>
          </a:p>
        </p:txBody>
      </p:sp>
    </p:spTree>
    <p:extLst>
      <p:ext uri="{BB962C8B-B14F-4D97-AF65-F5344CB8AC3E}">
        <p14:creationId xmlns:p14="http://schemas.microsoft.com/office/powerpoint/2010/main" val="23629764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0358" y="708339"/>
            <a:ext cx="10573136"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Patrimônio Móvel: Regras de Gestão </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80662" y="1236373"/>
            <a:ext cx="10573137" cy="4940590"/>
          </a:xfrm>
        </p:spPr>
        <p:txBody>
          <a:bodyPr>
            <a:normAutofit/>
          </a:bodyPr>
          <a:lstStyle/>
          <a:p>
            <a:pPr marL="0" indent="0" algn="just">
              <a:buNone/>
            </a:pPr>
            <a:r>
              <a:rPr lang="pt-BR" dirty="0">
                <a:latin typeface="Arial" panose="020B0604020202020204" pitchFamily="34" charset="0"/>
                <a:cs typeface="Arial" panose="020B0604020202020204" pitchFamily="34" charset="0"/>
              </a:rPr>
              <a:t>                            </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O Almoxarifado é o local destinado à guarda, localização, segurança e preservação do material adquirido, adequado à sua natureza, a fim de suprir as necessidades operacionais dos setores integrantes da estrutura organizacional.</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58</a:t>
            </a:fld>
            <a:endParaRPr lang="pt-BR"/>
          </a:p>
        </p:txBody>
      </p:sp>
    </p:spTree>
    <p:extLst>
      <p:ext uri="{BB962C8B-B14F-4D97-AF65-F5344CB8AC3E}">
        <p14:creationId xmlns:p14="http://schemas.microsoft.com/office/powerpoint/2010/main" val="37525114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0" y="708339"/>
            <a:ext cx="11446933" cy="528034"/>
          </a:xfrm>
        </p:spPr>
        <p:txBody>
          <a:bodyPr>
            <a:noAutofit/>
          </a:bodyPr>
          <a:lstStyle/>
          <a:p>
            <a:r>
              <a:rPr lang="pt-BR" sz="2000" b="1" dirty="0">
                <a:latin typeface="Arial" panose="020B0604020202020204" pitchFamily="34" charset="0"/>
                <a:cs typeface="Arial" panose="020B0604020202020204" pitchFamily="34" charset="0"/>
              </a:rPr>
              <a:t>INVENTÁRIO CADASTRAMENTO e CONTROLE                                                        Almoxarifado</a:t>
            </a:r>
            <a:br>
              <a:rPr lang="pt-BR" sz="2000" b="1" dirty="0">
                <a:latin typeface="Arial" panose="020B0604020202020204" pitchFamily="34" charset="0"/>
                <a:cs typeface="Arial" panose="020B0604020202020204" pitchFamily="34" charset="0"/>
              </a:rPr>
            </a:br>
            <a:r>
              <a:rPr lang="pt-BR" sz="2000" b="1" dirty="0">
                <a:latin typeface="Arial" panose="020B0604020202020204" pitchFamily="34" charset="0"/>
                <a:cs typeface="Arial" panose="020B0604020202020204" pitchFamily="34" charset="0"/>
              </a:rPr>
              <a:t>BENS DE CONSUMO (Inventário do Almoxarifado)</a:t>
            </a: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59</a:t>
            </a:fld>
            <a:endParaRPr lang="pt-BR"/>
          </a:p>
        </p:txBody>
      </p:sp>
      <p:graphicFrame>
        <p:nvGraphicFramePr>
          <p:cNvPr id="6" name="Tabela 5"/>
          <p:cNvGraphicFramePr>
            <a:graphicFrameLocks noGrp="1"/>
          </p:cNvGraphicFramePr>
          <p:nvPr>
            <p:extLst>
              <p:ext uri="{D42A27DB-BD31-4B8C-83A1-F6EECF244321}">
                <p14:modId xmlns:p14="http://schemas.microsoft.com/office/powerpoint/2010/main" val="3126389742"/>
              </p:ext>
            </p:extLst>
          </p:nvPr>
        </p:nvGraphicFramePr>
        <p:xfrm>
          <a:off x="0" y="1397000"/>
          <a:ext cx="12192000" cy="5324476"/>
        </p:xfrm>
        <a:graphic>
          <a:graphicData uri="http://schemas.openxmlformats.org/drawingml/2006/table">
            <a:tbl>
              <a:tblPr firstRow="1" bandRow="1">
                <a:tableStyleId>{5C22544A-7EE6-4342-B048-85BDC9FD1C3A}</a:tableStyleId>
              </a:tblPr>
              <a:tblGrid>
                <a:gridCol w="3021914">
                  <a:extLst>
                    <a:ext uri="{9D8B030D-6E8A-4147-A177-3AD203B41FA5}">
                      <a16:colId xmlns:a16="http://schemas.microsoft.com/office/drawing/2014/main" val="20000"/>
                    </a:ext>
                  </a:extLst>
                </a:gridCol>
                <a:gridCol w="9170086">
                  <a:extLst>
                    <a:ext uri="{9D8B030D-6E8A-4147-A177-3AD203B41FA5}">
                      <a16:colId xmlns:a16="http://schemas.microsoft.com/office/drawing/2014/main" val="20001"/>
                    </a:ext>
                  </a:extLst>
                </a:gridCol>
              </a:tblGrid>
              <a:tr h="649469">
                <a:tc>
                  <a:txBody>
                    <a:bodyPr/>
                    <a:lstStyle/>
                    <a:p>
                      <a:pPr algn="ctr"/>
                      <a:r>
                        <a:rPr lang="pt-BR" sz="1800" dirty="0"/>
                        <a:t>ITENS</a:t>
                      </a:r>
                    </a:p>
                  </a:txBody>
                  <a:tcPr marT="45709" marB="45709"/>
                </a:tc>
                <a:tc>
                  <a:txBody>
                    <a:bodyPr/>
                    <a:lstStyle/>
                    <a:p>
                      <a:pPr algn="ctr"/>
                      <a:r>
                        <a:rPr lang="pt-BR" sz="1800" dirty="0"/>
                        <a:t>DESCRIÇÃO</a:t>
                      </a:r>
                    </a:p>
                  </a:txBody>
                  <a:tcPr marT="45709" marB="45709"/>
                </a:tc>
                <a:extLst>
                  <a:ext uri="{0D108BD9-81ED-4DB2-BD59-A6C34878D82A}">
                    <a16:rowId xmlns:a16="http://schemas.microsoft.com/office/drawing/2014/main" val="10000"/>
                  </a:ext>
                </a:extLst>
              </a:tr>
              <a:tr h="649469">
                <a:tc>
                  <a:txBody>
                    <a:bodyPr/>
                    <a:lstStyle/>
                    <a:p>
                      <a:r>
                        <a:rPr lang="pt-BR" sz="1800" b="1" dirty="0">
                          <a:latin typeface="Arial" panose="020B0604020202020204" pitchFamily="34" charset="0"/>
                          <a:cs typeface="Arial" panose="020B0604020202020204" pitchFamily="34" charset="0"/>
                        </a:rPr>
                        <a:t>Sobras de Materiais</a:t>
                      </a:r>
                    </a:p>
                  </a:txBody>
                  <a:tcPr marT="45709" marB="45709"/>
                </a:tc>
                <a:tc>
                  <a:txBody>
                    <a:bodyPr/>
                    <a:lstStyle/>
                    <a:p>
                      <a:r>
                        <a:rPr lang="pt-BR" sz="1800" dirty="0">
                          <a:latin typeface="Arial" panose="020B0604020202020204" pitchFamily="34" charset="0"/>
                          <a:cs typeface="Arial" panose="020B0604020202020204" pitchFamily="34" charset="0"/>
                        </a:rPr>
                        <a:t>Planilha</a:t>
                      </a:r>
                      <a:r>
                        <a:rPr lang="pt-BR" sz="1800" baseline="0" dirty="0">
                          <a:latin typeface="Arial" panose="020B0604020202020204" pitchFamily="34" charset="0"/>
                          <a:cs typeface="Arial" panose="020B0604020202020204" pitchFamily="34" charset="0"/>
                        </a:rPr>
                        <a:t> com quantitativos dos itens sobraram no estoque</a:t>
                      </a:r>
                      <a:endParaRPr lang="pt-BR" sz="1800" dirty="0">
                        <a:latin typeface="Arial" panose="020B0604020202020204" pitchFamily="34" charset="0"/>
                        <a:cs typeface="Arial" panose="020B0604020202020204" pitchFamily="34" charset="0"/>
                      </a:endParaRPr>
                    </a:p>
                  </a:txBody>
                  <a:tcPr marT="45709" marB="45709"/>
                </a:tc>
                <a:extLst>
                  <a:ext uri="{0D108BD9-81ED-4DB2-BD59-A6C34878D82A}">
                    <a16:rowId xmlns:a16="http://schemas.microsoft.com/office/drawing/2014/main" val="10001"/>
                  </a:ext>
                </a:extLst>
              </a:tr>
              <a:tr h="649469">
                <a:tc>
                  <a:txBody>
                    <a:bodyPr/>
                    <a:lstStyle/>
                    <a:p>
                      <a:r>
                        <a:rPr lang="pt-BR" sz="1800" b="1" dirty="0">
                          <a:latin typeface="Arial" panose="020B0604020202020204" pitchFamily="34" charset="0"/>
                          <a:cs typeface="Arial" panose="020B0604020202020204" pitchFamily="34" charset="0"/>
                        </a:rPr>
                        <a:t>Falta de Materiais</a:t>
                      </a:r>
                    </a:p>
                  </a:txBody>
                  <a:tcPr marT="45709" marB="45709"/>
                </a:tc>
                <a:tc>
                  <a:txBody>
                    <a:bodyPr/>
                    <a:lstStyle/>
                    <a:p>
                      <a:r>
                        <a:rPr lang="pt-BR" sz="1800" dirty="0">
                          <a:latin typeface="Arial" panose="020B0604020202020204" pitchFamily="34" charset="0"/>
                          <a:cs typeface="Arial" panose="020B0604020202020204" pitchFamily="34" charset="0"/>
                        </a:rPr>
                        <a:t>Planilha com quantitativos</a:t>
                      </a:r>
                      <a:r>
                        <a:rPr lang="pt-BR" sz="1800" baseline="0" dirty="0">
                          <a:latin typeface="Arial" panose="020B0604020202020204" pitchFamily="34" charset="0"/>
                          <a:cs typeface="Arial" panose="020B0604020202020204" pitchFamily="34" charset="0"/>
                        </a:rPr>
                        <a:t> dos itens que faltaram no estoque</a:t>
                      </a:r>
                      <a:endParaRPr lang="pt-BR" sz="1800" dirty="0">
                        <a:latin typeface="Arial" panose="020B0604020202020204" pitchFamily="34" charset="0"/>
                        <a:cs typeface="Arial" panose="020B0604020202020204" pitchFamily="34" charset="0"/>
                      </a:endParaRPr>
                    </a:p>
                  </a:txBody>
                  <a:tcPr marT="45709" marB="45709"/>
                </a:tc>
                <a:extLst>
                  <a:ext uri="{0D108BD9-81ED-4DB2-BD59-A6C34878D82A}">
                    <a16:rowId xmlns:a16="http://schemas.microsoft.com/office/drawing/2014/main" val="10002"/>
                  </a:ext>
                </a:extLst>
              </a:tr>
              <a:tr h="762332">
                <a:tc>
                  <a:txBody>
                    <a:bodyPr/>
                    <a:lstStyle/>
                    <a:p>
                      <a:r>
                        <a:rPr lang="pt-BR" sz="1800" b="1" dirty="0">
                          <a:latin typeface="Arial" panose="020B0604020202020204" pitchFamily="34" charset="0"/>
                          <a:cs typeface="Arial" panose="020B0604020202020204" pitchFamily="34" charset="0"/>
                        </a:rPr>
                        <a:t>Itens não movimentados</a:t>
                      </a:r>
                    </a:p>
                  </a:txBody>
                  <a:tcPr marT="45709" marB="45709"/>
                </a:tc>
                <a:tc>
                  <a:txBody>
                    <a:bodyPr/>
                    <a:lstStyle/>
                    <a:p>
                      <a:r>
                        <a:rPr lang="pt-BR" sz="1800" dirty="0">
                          <a:latin typeface="Arial" panose="020B0604020202020204" pitchFamily="34" charset="0"/>
                          <a:cs typeface="Arial" panose="020B0604020202020204" pitchFamily="34" charset="0"/>
                        </a:rPr>
                        <a:t>Planilha com materiais em estoque</a:t>
                      </a:r>
                      <a:r>
                        <a:rPr lang="pt-BR" sz="1800" baseline="0" dirty="0">
                          <a:latin typeface="Arial" panose="020B0604020202020204" pitchFamily="34" charset="0"/>
                          <a:cs typeface="Arial" panose="020B0604020202020204" pitchFamily="34" charset="0"/>
                        </a:rPr>
                        <a:t> que não foram movimentados no período de 02 anos;</a:t>
                      </a:r>
                      <a:endParaRPr lang="pt-BR" sz="1800" dirty="0">
                        <a:latin typeface="Arial" panose="020B0604020202020204" pitchFamily="34" charset="0"/>
                        <a:cs typeface="Arial" panose="020B0604020202020204" pitchFamily="34" charset="0"/>
                      </a:endParaRPr>
                    </a:p>
                  </a:txBody>
                  <a:tcPr marT="45709" marB="45709"/>
                </a:tc>
                <a:extLst>
                  <a:ext uri="{0D108BD9-81ED-4DB2-BD59-A6C34878D82A}">
                    <a16:rowId xmlns:a16="http://schemas.microsoft.com/office/drawing/2014/main" val="10003"/>
                  </a:ext>
                </a:extLst>
              </a:tr>
              <a:tr h="762340">
                <a:tc>
                  <a:txBody>
                    <a:bodyPr/>
                    <a:lstStyle/>
                    <a:p>
                      <a:r>
                        <a:rPr lang="pt-BR" sz="1800" b="1" dirty="0">
                          <a:latin typeface="Arial" panose="020B0604020202020204" pitchFamily="34" charset="0"/>
                          <a:cs typeface="Arial" panose="020B0604020202020204" pitchFamily="34" charset="0"/>
                        </a:rPr>
                        <a:t>Itens obsoletos</a:t>
                      </a:r>
                    </a:p>
                  </a:txBody>
                  <a:tcPr marT="45709" marB="45709"/>
                </a:tc>
                <a:tc>
                  <a:txBody>
                    <a:bodyPr/>
                    <a:lstStyle/>
                    <a:p>
                      <a:r>
                        <a:rPr lang="pt-BR" sz="1800" dirty="0">
                          <a:latin typeface="Arial" panose="020B0604020202020204" pitchFamily="34" charset="0"/>
                          <a:cs typeface="Arial" panose="020B0604020202020204" pitchFamily="34" charset="0"/>
                        </a:rPr>
                        <a:t>Planilha com itens</a:t>
                      </a:r>
                      <a:r>
                        <a:rPr lang="pt-BR" sz="1800" baseline="0" dirty="0">
                          <a:latin typeface="Arial" panose="020B0604020202020204" pitchFamily="34" charset="0"/>
                          <a:cs typeface="Arial" panose="020B0604020202020204" pitchFamily="34" charset="0"/>
                        </a:rPr>
                        <a:t> sem uso. Arcaico ou antigo. Que se encontra fora de uso. (fitas para maquinas de escrever, papel carbono)</a:t>
                      </a:r>
                      <a:endParaRPr lang="pt-BR" sz="1800" dirty="0">
                        <a:latin typeface="Arial" panose="020B0604020202020204" pitchFamily="34" charset="0"/>
                        <a:cs typeface="Arial" panose="020B0604020202020204" pitchFamily="34" charset="0"/>
                      </a:endParaRPr>
                    </a:p>
                  </a:txBody>
                  <a:tcPr marT="45709" marB="45709"/>
                </a:tc>
                <a:extLst>
                  <a:ext uri="{0D108BD9-81ED-4DB2-BD59-A6C34878D82A}">
                    <a16:rowId xmlns:a16="http://schemas.microsoft.com/office/drawing/2014/main" val="10004"/>
                  </a:ext>
                </a:extLst>
              </a:tr>
              <a:tr h="1089057">
                <a:tc>
                  <a:txBody>
                    <a:bodyPr/>
                    <a:lstStyle/>
                    <a:p>
                      <a:r>
                        <a:rPr lang="pt-BR" sz="1800" b="1" dirty="0">
                          <a:latin typeface="Arial" panose="020B0604020202020204" pitchFamily="34" charset="0"/>
                          <a:cs typeface="Arial" panose="020B0604020202020204" pitchFamily="34" charset="0"/>
                        </a:rPr>
                        <a:t>Itens em processo de Doação ou desfazimento</a:t>
                      </a:r>
                    </a:p>
                  </a:txBody>
                  <a:tcPr marT="45709" marB="45709"/>
                </a:tc>
                <a:tc>
                  <a:txBody>
                    <a:bodyPr/>
                    <a:lstStyle/>
                    <a:p>
                      <a:r>
                        <a:rPr lang="pt-BR" sz="1800" dirty="0">
                          <a:latin typeface="Arial" panose="020B0604020202020204" pitchFamily="34" charset="0"/>
                          <a:cs typeface="Arial" panose="020B0604020202020204" pitchFamily="34" charset="0"/>
                        </a:rPr>
                        <a:t>Planilha com</a:t>
                      </a:r>
                      <a:r>
                        <a:rPr lang="pt-BR" sz="1800" baseline="0" dirty="0">
                          <a:latin typeface="Arial" panose="020B0604020202020204" pitchFamily="34" charset="0"/>
                          <a:cs typeface="Arial" panose="020B0604020202020204" pitchFamily="34" charset="0"/>
                        </a:rPr>
                        <a:t> itens que estão em processo de Desfazimento ou Doação. </a:t>
                      </a:r>
                      <a:endParaRPr lang="pt-BR" sz="1800" dirty="0">
                        <a:latin typeface="Arial" panose="020B0604020202020204" pitchFamily="34" charset="0"/>
                        <a:cs typeface="Arial" panose="020B0604020202020204" pitchFamily="34" charset="0"/>
                      </a:endParaRPr>
                    </a:p>
                  </a:txBody>
                  <a:tcPr marT="45709" marB="45709"/>
                </a:tc>
                <a:extLst>
                  <a:ext uri="{0D108BD9-81ED-4DB2-BD59-A6C34878D82A}">
                    <a16:rowId xmlns:a16="http://schemas.microsoft.com/office/drawing/2014/main" val="10005"/>
                  </a:ext>
                </a:extLst>
              </a:tr>
              <a:tr h="762340">
                <a:tc>
                  <a:txBody>
                    <a:bodyPr/>
                    <a:lstStyle/>
                    <a:p>
                      <a:r>
                        <a:rPr lang="pt-BR" sz="1800" b="1" dirty="0">
                          <a:latin typeface="Arial" panose="020B0604020202020204" pitchFamily="34" charset="0"/>
                          <a:cs typeface="Arial" panose="020B0604020202020204" pitchFamily="34" charset="0"/>
                        </a:rPr>
                        <a:t>Perecíveis</a:t>
                      </a:r>
                      <a:r>
                        <a:rPr lang="pt-BR" sz="1800" b="1" baseline="0" dirty="0">
                          <a:latin typeface="Arial" panose="020B0604020202020204" pitchFamily="34" charset="0"/>
                          <a:cs typeface="Arial" panose="020B0604020202020204" pitchFamily="34" charset="0"/>
                        </a:rPr>
                        <a:t> ou vencidos</a:t>
                      </a:r>
                      <a:endParaRPr lang="pt-BR" sz="1800" b="1" dirty="0">
                        <a:latin typeface="Arial" panose="020B0604020202020204" pitchFamily="34" charset="0"/>
                        <a:cs typeface="Arial" panose="020B0604020202020204" pitchFamily="34" charset="0"/>
                      </a:endParaRPr>
                    </a:p>
                  </a:txBody>
                  <a:tcPr marT="45709" marB="45709"/>
                </a:tc>
                <a:tc>
                  <a:txBody>
                    <a:bodyPr/>
                    <a:lstStyle/>
                    <a:p>
                      <a:r>
                        <a:rPr lang="pt-BR" sz="1800" dirty="0">
                          <a:latin typeface="Arial" panose="020B0604020202020204" pitchFamily="34" charset="0"/>
                          <a:cs typeface="Arial" panose="020B0604020202020204" pitchFamily="34" charset="0"/>
                        </a:rPr>
                        <a:t>Planilha dos materiais perecíveis com vencimento em até 60 dias, ou materiais com</a:t>
                      </a:r>
                      <a:r>
                        <a:rPr lang="pt-BR" sz="1800" baseline="0" dirty="0">
                          <a:latin typeface="Arial" panose="020B0604020202020204" pitchFamily="34" charset="0"/>
                          <a:cs typeface="Arial" panose="020B0604020202020204" pitchFamily="34" charset="0"/>
                        </a:rPr>
                        <a:t> prazo de validade vencido</a:t>
                      </a:r>
                      <a:r>
                        <a:rPr lang="pt-BR" sz="1800" dirty="0">
                          <a:latin typeface="Arial" panose="020B0604020202020204" pitchFamily="34" charset="0"/>
                          <a:cs typeface="Arial" panose="020B0604020202020204" pitchFamily="34" charset="0"/>
                        </a:rPr>
                        <a:t>.</a:t>
                      </a:r>
                    </a:p>
                  </a:txBody>
                  <a:tcPr marT="45709" marB="4570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18427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182B767-09C2-41FC-6F2E-72CF2818BB4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BF486DC-90A3-930F-8AD1-D5FF90F085C1}"/>
              </a:ext>
            </a:extLst>
          </p:cNvPr>
          <p:cNvSpPr>
            <a:spLocks noGrp="1"/>
          </p:cNvSpPr>
          <p:nvPr>
            <p:ph type="title"/>
          </p:nvPr>
        </p:nvSpPr>
        <p:spPr>
          <a:xfrm>
            <a:off x="780663" y="708339"/>
            <a:ext cx="10666270" cy="391509"/>
          </a:xfrm>
        </p:spPr>
        <p:txBody>
          <a:bodyPr>
            <a:normAutofit/>
          </a:bodyPr>
          <a:lstStyle/>
          <a:p>
            <a:pPr algn="ctr"/>
            <a:r>
              <a:rPr lang="pt-BR" sz="2000" b="1" dirty="0">
                <a:latin typeface="Arial" panose="020B0604020202020204" pitchFamily="34" charset="0"/>
                <a:cs typeface="Arial" panose="020B0604020202020204" pitchFamily="34" charset="0"/>
              </a:rPr>
              <a:t>Patrimônio Móvel: Regras de Gestão</a:t>
            </a:r>
          </a:p>
        </p:txBody>
      </p:sp>
      <p:sp>
        <p:nvSpPr>
          <p:cNvPr id="3" name="Espaço Reservado para Conteúdo 2">
            <a:extLst>
              <a:ext uri="{FF2B5EF4-FFF2-40B4-BE49-F238E27FC236}">
                <a16:creationId xmlns:a16="http://schemas.microsoft.com/office/drawing/2014/main" id="{D04F11D3-95B0-14FB-3B08-2B8BBA6FA976}"/>
              </a:ext>
            </a:extLst>
          </p:cNvPr>
          <p:cNvSpPr>
            <a:spLocks noGrp="1"/>
          </p:cNvSpPr>
          <p:nvPr>
            <p:ph idx="1"/>
          </p:nvPr>
        </p:nvSpPr>
        <p:spPr>
          <a:xfrm>
            <a:off x="189781" y="1099848"/>
            <a:ext cx="10935419" cy="5758151"/>
          </a:xfrm>
        </p:spPr>
        <p:txBody>
          <a:bodyPr>
            <a:noAutofit/>
          </a:bodyPr>
          <a:lstStyle/>
          <a:p>
            <a:pPr>
              <a:lnSpc>
                <a:spcPct val="115000"/>
              </a:lnSpc>
              <a:spcAft>
                <a:spcPts val="800"/>
              </a:spcAft>
            </a:pPr>
            <a:r>
              <a:rPr lang="pt-BR" sz="2000" b="1" kern="100" dirty="0">
                <a:effectLst/>
                <a:latin typeface="Arial" panose="020B0604020202020204" pitchFamily="34" charset="0"/>
                <a:ea typeface="Aptos" panose="020B0004020202020204" pitchFamily="34" charset="0"/>
                <a:cs typeface="Arial" panose="020B0604020202020204" pitchFamily="34" charset="0"/>
              </a:rPr>
              <a:t>ALMOXARIFADO: Gestão, Controle e Responsabilizações</a:t>
            </a:r>
          </a:p>
          <a:p>
            <a:pPr>
              <a:lnSpc>
                <a:spcPct val="115000"/>
              </a:lnSpc>
              <a:spcAft>
                <a:spcPts val="8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1- Cuidados nas aquisições:</a:t>
            </a:r>
          </a:p>
          <a:p>
            <a:pPr indent="449580">
              <a:lnSpc>
                <a:spcPct val="115000"/>
              </a:lnSpc>
              <a:spcAft>
                <a:spcPts val="8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a) Definição do objeto</a:t>
            </a:r>
          </a:p>
          <a:p>
            <a:pPr indent="449580">
              <a:lnSpc>
                <a:spcPct val="115000"/>
              </a:lnSpc>
              <a:spcAft>
                <a:spcPts val="8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b) Deficiências nos Contratos</a:t>
            </a:r>
          </a:p>
          <a:p>
            <a:pPr indent="449580">
              <a:lnSpc>
                <a:spcPct val="115000"/>
              </a:lnSpc>
              <a:spcAft>
                <a:spcPts val="8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c) Valor destoante com o de mercado</a:t>
            </a:r>
          </a:p>
          <a:p>
            <a:pPr indent="449580">
              <a:lnSpc>
                <a:spcPct val="115000"/>
              </a:lnSpc>
              <a:spcAft>
                <a:spcPts val="8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d) Indicação de marca e homologação prévia</a:t>
            </a:r>
          </a:p>
          <a:p>
            <a:pPr indent="449580">
              <a:lnSpc>
                <a:spcPct val="115000"/>
              </a:lnSpc>
              <a:spcAft>
                <a:spcPts val="8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e) Apresentação de amostra</a:t>
            </a:r>
          </a:p>
        </p:txBody>
      </p:sp>
      <p:sp>
        <p:nvSpPr>
          <p:cNvPr id="4" name="Espaço Reservado para Rodapé 3">
            <a:extLst>
              <a:ext uri="{FF2B5EF4-FFF2-40B4-BE49-F238E27FC236}">
                <a16:creationId xmlns:a16="http://schemas.microsoft.com/office/drawing/2014/main" id="{16F43041-D620-C48B-0313-111009DD9E36}"/>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7B777E4C-780E-8B2A-98B6-202BC9B569B4}"/>
              </a:ext>
            </a:extLst>
          </p:cNvPr>
          <p:cNvSpPr>
            <a:spLocks noGrp="1"/>
          </p:cNvSpPr>
          <p:nvPr>
            <p:ph type="sldNum" sz="quarter" idx="12"/>
          </p:nvPr>
        </p:nvSpPr>
        <p:spPr/>
        <p:txBody>
          <a:bodyPr/>
          <a:lstStyle/>
          <a:p>
            <a:fld id="{F5EF8141-5781-4FD4-9552-C5D35CA5005E}" type="slidenum">
              <a:rPr lang="pt-BR" smtClean="0"/>
              <a:t>6</a:t>
            </a:fld>
            <a:endParaRPr lang="pt-BR"/>
          </a:p>
        </p:txBody>
      </p:sp>
    </p:spTree>
    <p:extLst>
      <p:ext uri="{BB962C8B-B14F-4D97-AF65-F5344CB8AC3E}">
        <p14:creationId xmlns:p14="http://schemas.microsoft.com/office/powerpoint/2010/main" val="24016986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5385844-0072-40A2-6D90-764E2D02CEE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63B0FA1-CA2C-E76B-DA99-BB87B5C8D7B9}"/>
              </a:ext>
            </a:extLst>
          </p:cNvPr>
          <p:cNvSpPr>
            <a:spLocks noGrp="1"/>
          </p:cNvSpPr>
          <p:nvPr>
            <p:ph type="title"/>
          </p:nvPr>
        </p:nvSpPr>
        <p:spPr>
          <a:xfrm>
            <a:off x="0" y="708339"/>
            <a:ext cx="11446933" cy="528034"/>
          </a:xfrm>
        </p:spPr>
        <p:txBody>
          <a:bodyPr>
            <a:noAutofit/>
          </a:bodyPr>
          <a:lstStyle/>
          <a:p>
            <a:r>
              <a:rPr lang="pt-BR" sz="2000" b="1" dirty="0">
                <a:latin typeface="Arial" panose="020B0604020202020204" pitchFamily="34" charset="0"/>
                <a:cs typeface="Arial" panose="020B0604020202020204" pitchFamily="34" charset="0"/>
              </a:rPr>
              <a:t>INVENTÁRIO CADASTRAMENTO e CONTROLE                                                        Almoxarifado</a:t>
            </a:r>
            <a:br>
              <a:rPr lang="pt-BR" sz="2000" b="1" dirty="0">
                <a:latin typeface="Arial" panose="020B0604020202020204" pitchFamily="34" charset="0"/>
                <a:cs typeface="Arial" panose="020B0604020202020204" pitchFamily="34" charset="0"/>
              </a:rPr>
            </a:br>
            <a:r>
              <a:rPr lang="pt-BR" sz="2000" b="1" dirty="0">
                <a:latin typeface="Arial" panose="020B0604020202020204" pitchFamily="34" charset="0"/>
                <a:cs typeface="Arial" panose="020B0604020202020204" pitchFamily="34" charset="0"/>
              </a:rPr>
              <a:t>BENS DE CONSUMO (Inventário do Almoxarifado)</a:t>
            </a:r>
          </a:p>
        </p:txBody>
      </p:sp>
      <p:sp>
        <p:nvSpPr>
          <p:cNvPr id="4" name="Espaço Reservado para Rodapé 3">
            <a:extLst>
              <a:ext uri="{FF2B5EF4-FFF2-40B4-BE49-F238E27FC236}">
                <a16:creationId xmlns:a16="http://schemas.microsoft.com/office/drawing/2014/main" id="{B3C51328-496A-5305-9A8A-5F77C5C9F245}"/>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943C654B-F2F7-1028-5678-AD220114646F}"/>
              </a:ext>
            </a:extLst>
          </p:cNvPr>
          <p:cNvSpPr>
            <a:spLocks noGrp="1"/>
          </p:cNvSpPr>
          <p:nvPr>
            <p:ph type="sldNum" sz="quarter" idx="12"/>
          </p:nvPr>
        </p:nvSpPr>
        <p:spPr/>
        <p:txBody>
          <a:bodyPr/>
          <a:lstStyle/>
          <a:p>
            <a:fld id="{F5EF8141-5781-4FD4-9552-C5D35CA5005E}" type="slidenum">
              <a:rPr lang="pt-BR" smtClean="0"/>
              <a:t>60</a:t>
            </a:fld>
            <a:endParaRPr lang="pt-BR"/>
          </a:p>
        </p:txBody>
      </p:sp>
      <p:graphicFrame>
        <p:nvGraphicFramePr>
          <p:cNvPr id="6" name="Tabela 5">
            <a:extLst>
              <a:ext uri="{FF2B5EF4-FFF2-40B4-BE49-F238E27FC236}">
                <a16:creationId xmlns:a16="http://schemas.microsoft.com/office/drawing/2014/main" id="{5408F77F-C1EC-4242-13BB-926742884F56}"/>
              </a:ext>
            </a:extLst>
          </p:cNvPr>
          <p:cNvGraphicFramePr>
            <a:graphicFrameLocks noGrp="1"/>
          </p:cNvGraphicFramePr>
          <p:nvPr>
            <p:extLst>
              <p:ext uri="{D42A27DB-BD31-4B8C-83A1-F6EECF244321}">
                <p14:modId xmlns:p14="http://schemas.microsoft.com/office/powerpoint/2010/main" val="4210052314"/>
              </p:ext>
            </p:extLst>
          </p:nvPr>
        </p:nvGraphicFramePr>
        <p:xfrm>
          <a:off x="0" y="1397000"/>
          <a:ext cx="12192000" cy="5324476"/>
        </p:xfrm>
        <a:graphic>
          <a:graphicData uri="http://schemas.openxmlformats.org/drawingml/2006/table">
            <a:tbl>
              <a:tblPr firstRow="1" bandRow="1">
                <a:tableStyleId>{5C22544A-7EE6-4342-B048-85BDC9FD1C3A}</a:tableStyleId>
              </a:tblPr>
              <a:tblGrid>
                <a:gridCol w="3021914">
                  <a:extLst>
                    <a:ext uri="{9D8B030D-6E8A-4147-A177-3AD203B41FA5}">
                      <a16:colId xmlns:a16="http://schemas.microsoft.com/office/drawing/2014/main" val="20000"/>
                    </a:ext>
                  </a:extLst>
                </a:gridCol>
                <a:gridCol w="9170086">
                  <a:extLst>
                    <a:ext uri="{9D8B030D-6E8A-4147-A177-3AD203B41FA5}">
                      <a16:colId xmlns:a16="http://schemas.microsoft.com/office/drawing/2014/main" val="20001"/>
                    </a:ext>
                  </a:extLst>
                </a:gridCol>
              </a:tblGrid>
              <a:tr h="649469">
                <a:tc>
                  <a:txBody>
                    <a:bodyPr/>
                    <a:lstStyle/>
                    <a:p>
                      <a:pPr algn="ctr"/>
                      <a:r>
                        <a:rPr lang="pt-BR" sz="1800" dirty="0"/>
                        <a:t>ITENS</a:t>
                      </a:r>
                    </a:p>
                  </a:txBody>
                  <a:tcPr marT="45709" marB="45709"/>
                </a:tc>
                <a:tc>
                  <a:txBody>
                    <a:bodyPr/>
                    <a:lstStyle/>
                    <a:p>
                      <a:pPr algn="ctr"/>
                      <a:r>
                        <a:rPr lang="pt-BR" sz="1800" dirty="0"/>
                        <a:t>DESCRIÇÃO</a:t>
                      </a:r>
                    </a:p>
                  </a:txBody>
                  <a:tcPr marT="45709" marB="45709"/>
                </a:tc>
                <a:extLst>
                  <a:ext uri="{0D108BD9-81ED-4DB2-BD59-A6C34878D82A}">
                    <a16:rowId xmlns:a16="http://schemas.microsoft.com/office/drawing/2014/main" val="10000"/>
                  </a:ext>
                </a:extLst>
              </a:tr>
              <a:tr h="649469">
                <a:tc>
                  <a:txBody>
                    <a:bodyPr/>
                    <a:lstStyle/>
                    <a:p>
                      <a:r>
                        <a:rPr lang="pt-BR" sz="1800" b="1" dirty="0">
                          <a:latin typeface="Arial" panose="020B0604020202020204" pitchFamily="34" charset="0"/>
                          <a:cs typeface="Arial" panose="020B0604020202020204" pitchFamily="34" charset="0"/>
                        </a:rPr>
                        <a:t>Seguros Incêndio...</a:t>
                      </a:r>
                    </a:p>
                  </a:txBody>
                  <a:tcPr marT="45709" marB="45709"/>
                </a:tc>
                <a:tc>
                  <a:txBody>
                    <a:bodyPr/>
                    <a:lstStyle/>
                    <a:p>
                      <a:r>
                        <a:rPr lang="pt-BR" sz="1800" dirty="0">
                          <a:latin typeface="Arial" panose="020B0604020202020204" pitchFamily="34" charset="0"/>
                          <a:cs typeface="Arial" panose="020B0604020202020204" pitchFamily="34" charset="0"/>
                        </a:rPr>
                        <a:t>Seguro das instalações</a:t>
                      </a:r>
                    </a:p>
                  </a:txBody>
                  <a:tcPr marT="45709" marB="45709"/>
                </a:tc>
                <a:extLst>
                  <a:ext uri="{0D108BD9-81ED-4DB2-BD59-A6C34878D82A}">
                    <a16:rowId xmlns:a16="http://schemas.microsoft.com/office/drawing/2014/main" val="10001"/>
                  </a:ext>
                </a:extLst>
              </a:tr>
              <a:tr h="649469">
                <a:tc>
                  <a:txBody>
                    <a:bodyPr/>
                    <a:lstStyle/>
                    <a:p>
                      <a:r>
                        <a:rPr lang="pt-BR" sz="1800" b="1" dirty="0">
                          <a:latin typeface="Arial" panose="020B0604020202020204" pitchFamily="34" charset="0"/>
                          <a:cs typeface="Arial" panose="020B0604020202020204" pitchFamily="34" charset="0"/>
                        </a:rPr>
                        <a:t>Fechaduras</a:t>
                      </a:r>
                    </a:p>
                  </a:txBody>
                  <a:tcPr marT="45709" marB="45709"/>
                </a:tc>
                <a:tc>
                  <a:txBody>
                    <a:bodyPr/>
                    <a:lstStyle/>
                    <a:p>
                      <a:r>
                        <a:rPr lang="pt-BR" sz="1800" dirty="0">
                          <a:latin typeface="Arial" panose="020B0604020202020204" pitchFamily="34" charset="0"/>
                          <a:cs typeface="Arial" panose="020B0604020202020204" pitchFamily="34" charset="0"/>
                        </a:rPr>
                        <a:t>Portas e fechaduras em boas condições</a:t>
                      </a:r>
                    </a:p>
                  </a:txBody>
                  <a:tcPr marT="45709" marB="45709"/>
                </a:tc>
                <a:extLst>
                  <a:ext uri="{0D108BD9-81ED-4DB2-BD59-A6C34878D82A}">
                    <a16:rowId xmlns:a16="http://schemas.microsoft.com/office/drawing/2014/main" val="10002"/>
                  </a:ext>
                </a:extLst>
              </a:tr>
              <a:tr h="762332">
                <a:tc>
                  <a:txBody>
                    <a:bodyPr/>
                    <a:lstStyle/>
                    <a:p>
                      <a:r>
                        <a:rPr lang="pt-BR" sz="1800" b="1" dirty="0">
                          <a:latin typeface="Arial" panose="020B0604020202020204" pitchFamily="34" charset="0"/>
                          <a:cs typeface="Arial" panose="020B0604020202020204" pitchFamily="34" charset="0"/>
                        </a:rPr>
                        <a:t>Segurança Externa</a:t>
                      </a:r>
                    </a:p>
                  </a:txBody>
                  <a:tcPr marT="45709" marB="45709"/>
                </a:tc>
                <a:tc>
                  <a:txBody>
                    <a:bodyPr/>
                    <a:lstStyle/>
                    <a:p>
                      <a:r>
                        <a:rPr lang="pt-BR" sz="1800" dirty="0">
                          <a:latin typeface="Arial" panose="020B0604020202020204" pitchFamily="34" charset="0"/>
                          <a:cs typeface="Arial" panose="020B0604020202020204" pitchFamily="34" charset="0"/>
                        </a:rPr>
                        <a:t>Vigilância</a:t>
                      </a:r>
                    </a:p>
                  </a:txBody>
                  <a:tcPr marT="45709" marB="45709"/>
                </a:tc>
                <a:extLst>
                  <a:ext uri="{0D108BD9-81ED-4DB2-BD59-A6C34878D82A}">
                    <a16:rowId xmlns:a16="http://schemas.microsoft.com/office/drawing/2014/main" val="10003"/>
                  </a:ext>
                </a:extLst>
              </a:tr>
              <a:tr h="762340">
                <a:tc>
                  <a:txBody>
                    <a:bodyPr/>
                    <a:lstStyle/>
                    <a:p>
                      <a:r>
                        <a:rPr lang="pt-BR" sz="1800" b="1" dirty="0">
                          <a:latin typeface="Arial" panose="020B0604020202020204" pitchFamily="34" charset="0"/>
                          <a:cs typeface="Arial" panose="020B0604020202020204" pitchFamily="34" charset="0"/>
                        </a:rPr>
                        <a:t>Extintor de Incêndio</a:t>
                      </a:r>
                    </a:p>
                  </a:txBody>
                  <a:tcPr marT="45709" marB="45709"/>
                </a:tc>
                <a:tc>
                  <a:txBody>
                    <a:bodyPr/>
                    <a:lstStyle/>
                    <a:p>
                      <a:r>
                        <a:rPr lang="pt-BR" sz="1800" dirty="0">
                          <a:latin typeface="Arial" panose="020B0604020202020204" pitchFamily="34" charset="0"/>
                          <a:cs typeface="Arial" panose="020B0604020202020204" pitchFamily="34" charset="0"/>
                        </a:rPr>
                        <a:t>Extintores no interior do Almoxarifado</a:t>
                      </a:r>
                    </a:p>
                  </a:txBody>
                  <a:tcPr marT="45709" marB="45709"/>
                </a:tc>
                <a:extLst>
                  <a:ext uri="{0D108BD9-81ED-4DB2-BD59-A6C34878D82A}">
                    <a16:rowId xmlns:a16="http://schemas.microsoft.com/office/drawing/2014/main" val="10004"/>
                  </a:ext>
                </a:extLst>
              </a:tr>
              <a:tr h="1089057">
                <a:tc>
                  <a:txBody>
                    <a:bodyPr/>
                    <a:lstStyle/>
                    <a:p>
                      <a:endParaRPr lang="pt-BR" sz="1800" b="1" dirty="0">
                        <a:latin typeface="Arial" panose="020B0604020202020204" pitchFamily="34" charset="0"/>
                        <a:cs typeface="Arial" panose="020B0604020202020204" pitchFamily="34" charset="0"/>
                      </a:endParaRPr>
                    </a:p>
                  </a:txBody>
                  <a:tcPr marT="45709" marB="45709"/>
                </a:tc>
                <a:tc>
                  <a:txBody>
                    <a:bodyPr/>
                    <a:lstStyle/>
                    <a:p>
                      <a:r>
                        <a:rPr lang="pt-BR" sz="1800" baseline="0" dirty="0">
                          <a:latin typeface="Arial" panose="020B0604020202020204" pitchFamily="34" charset="0"/>
                          <a:cs typeface="Arial" panose="020B0604020202020204" pitchFamily="34" charset="0"/>
                        </a:rPr>
                        <a:t> </a:t>
                      </a:r>
                      <a:endParaRPr lang="pt-BR" sz="1800" dirty="0">
                        <a:latin typeface="Arial" panose="020B0604020202020204" pitchFamily="34" charset="0"/>
                        <a:cs typeface="Arial" panose="020B0604020202020204" pitchFamily="34" charset="0"/>
                      </a:endParaRPr>
                    </a:p>
                  </a:txBody>
                  <a:tcPr marT="45709" marB="45709"/>
                </a:tc>
                <a:extLst>
                  <a:ext uri="{0D108BD9-81ED-4DB2-BD59-A6C34878D82A}">
                    <a16:rowId xmlns:a16="http://schemas.microsoft.com/office/drawing/2014/main" val="10005"/>
                  </a:ext>
                </a:extLst>
              </a:tr>
              <a:tr h="762340">
                <a:tc>
                  <a:txBody>
                    <a:bodyPr/>
                    <a:lstStyle/>
                    <a:p>
                      <a:endParaRPr lang="pt-BR" sz="1800" b="1" dirty="0">
                        <a:latin typeface="Arial" panose="020B0604020202020204" pitchFamily="34" charset="0"/>
                        <a:cs typeface="Arial" panose="020B0604020202020204" pitchFamily="34" charset="0"/>
                      </a:endParaRPr>
                    </a:p>
                  </a:txBody>
                  <a:tcPr marT="45709" marB="45709"/>
                </a:tc>
                <a:tc>
                  <a:txBody>
                    <a:bodyPr/>
                    <a:lstStyle/>
                    <a:p>
                      <a:endParaRPr lang="pt-BR" sz="1800" dirty="0">
                        <a:latin typeface="Arial" panose="020B0604020202020204" pitchFamily="34" charset="0"/>
                        <a:cs typeface="Arial" panose="020B0604020202020204" pitchFamily="34" charset="0"/>
                      </a:endParaRPr>
                    </a:p>
                  </a:txBody>
                  <a:tcPr marT="45709" marB="4570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571157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0358" y="708339"/>
            <a:ext cx="10573136"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Patrimônio Móvel: Regras de Gestão </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80662" y="1043189"/>
            <a:ext cx="10573137" cy="5133774"/>
          </a:xfrm>
        </p:spPr>
        <p:txBody>
          <a:bodyPr>
            <a:normAutofit/>
          </a:bodyPr>
          <a:lstStyle/>
          <a:p>
            <a:pPr marL="0" indent="0" algn="just">
              <a:buNone/>
            </a:pPr>
            <a:r>
              <a:rPr lang="pt-BR" dirty="0">
                <a:latin typeface="Arial" panose="020B0604020202020204" pitchFamily="34" charset="0"/>
                <a:cs typeface="Arial" panose="020B0604020202020204" pitchFamily="34" charset="0"/>
              </a:rPr>
              <a:t>    </a:t>
            </a:r>
            <a:r>
              <a:rPr lang="pt-BR" dirty="0"/>
              <a:t>Também denominado Teoria de Pareto ou ainda Curva 80 – 20. </a:t>
            </a:r>
          </a:p>
          <a:p>
            <a:pPr marL="0" indent="0" algn="just">
              <a:buNone/>
            </a:pPr>
            <a:r>
              <a:rPr lang="pt-BR" dirty="0">
                <a:latin typeface="Arial" panose="020B0604020202020204" pitchFamily="34" charset="0"/>
                <a:cs typeface="Arial" panose="020B0604020202020204" pitchFamily="34" charset="0"/>
              </a:rPr>
              <a:t>                        </a:t>
            </a:r>
          </a:p>
          <a:p>
            <a:pPr marL="0" indent="0">
              <a:buNone/>
            </a:pPr>
            <a:r>
              <a:rPr lang="pt-BR" dirty="0">
                <a:latin typeface="Arial" panose="020B0604020202020204" pitchFamily="34" charset="0"/>
                <a:cs typeface="Arial" panose="020B0604020202020204" pitchFamily="34" charset="0"/>
              </a:rPr>
              <a:t>Curva ABC</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61</a:t>
            </a:fld>
            <a:endParaRPr lang="pt-BR"/>
          </a:p>
        </p:txBody>
      </p:sp>
      <p:pic>
        <p:nvPicPr>
          <p:cNvPr id="6" name="Picture 4" descr="Resultado de imagem para curva abc esto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6661" y="1764407"/>
            <a:ext cx="8497441" cy="4664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3952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323509" y="313273"/>
            <a:ext cx="3317381" cy="264017"/>
          </a:xfrm>
        </p:spPr>
        <p:txBody>
          <a:bodyPr>
            <a:normAutofit fontScale="90000"/>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Patrimônio Móvel: Regras de Gestão </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80662" y="708338"/>
            <a:ext cx="10573137" cy="5882089"/>
          </a:xfrm>
        </p:spPr>
        <p:txBody>
          <a:bodyPr>
            <a:normAutofit/>
          </a:bodyPr>
          <a:lstStyle/>
          <a:p>
            <a:pPr marL="0" indent="0" algn="just">
              <a:buNone/>
            </a:pPr>
            <a:r>
              <a:rPr lang="pt-BR" dirty="0">
                <a:latin typeface="Arial" panose="020B0604020202020204" pitchFamily="34" charset="0"/>
                <a:cs typeface="Arial" panose="020B0604020202020204" pitchFamily="34" charset="0"/>
              </a:rPr>
              <a:t>                            </a:t>
            </a:r>
          </a:p>
          <a:p>
            <a:pPr marL="0" indent="0">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62</a:t>
            </a:fld>
            <a:endParaRPr lang="pt-BR"/>
          </a:p>
        </p:txBody>
      </p:sp>
      <p:pic>
        <p:nvPicPr>
          <p:cNvPr id="6" name="Imagem 5"/>
          <p:cNvPicPr>
            <a:picLocks noChangeAspect="1"/>
          </p:cNvPicPr>
          <p:nvPr/>
        </p:nvPicPr>
        <p:blipFill>
          <a:blip r:embed="rId3"/>
          <a:stretch>
            <a:fillRect/>
          </a:stretch>
        </p:blipFill>
        <p:spPr>
          <a:xfrm>
            <a:off x="1" y="577290"/>
            <a:ext cx="12192000" cy="6013137"/>
          </a:xfrm>
          <a:prstGeom prst="rect">
            <a:avLst/>
          </a:prstGeom>
        </p:spPr>
      </p:pic>
    </p:spTree>
    <p:extLst>
      <p:ext uri="{BB962C8B-B14F-4D97-AF65-F5344CB8AC3E}">
        <p14:creationId xmlns:p14="http://schemas.microsoft.com/office/powerpoint/2010/main" val="28367315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130326" y="299964"/>
            <a:ext cx="3703748"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Patrimônio Móvel: Regras de Gestão </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80662" y="568284"/>
            <a:ext cx="10258933" cy="6289715"/>
          </a:xfrm>
        </p:spPr>
        <p:txBody>
          <a:bodyPr>
            <a:normAutofit/>
          </a:bodyPr>
          <a:lstStyle/>
          <a:p>
            <a:pPr marL="0" indent="0" algn="just">
              <a:buNone/>
            </a:pPr>
            <a:r>
              <a:rPr lang="pt-BR" dirty="0">
                <a:latin typeface="Arial" panose="020B0604020202020204" pitchFamily="34" charset="0"/>
                <a:cs typeface="Arial" panose="020B0604020202020204" pitchFamily="34" charset="0"/>
              </a:rPr>
              <a:t>                            </a:t>
            </a:r>
          </a:p>
          <a:p>
            <a:pPr marL="0" indent="0">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63</a:t>
            </a:fld>
            <a:endParaRPr lang="pt-BR"/>
          </a:p>
        </p:txBody>
      </p:sp>
      <p:pic>
        <p:nvPicPr>
          <p:cNvPr id="6" name="Imagem 5"/>
          <p:cNvPicPr>
            <a:picLocks noChangeAspect="1"/>
          </p:cNvPicPr>
          <p:nvPr/>
        </p:nvPicPr>
        <p:blipFill>
          <a:blip r:embed="rId3"/>
          <a:stretch>
            <a:fillRect/>
          </a:stretch>
        </p:blipFill>
        <p:spPr>
          <a:xfrm>
            <a:off x="357037" y="568284"/>
            <a:ext cx="10682558" cy="6289716"/>
          </a:xfrm>
          <a:prstGeom prst="rect">
            <a:avLst/>
          </a:prstGeom>
        </p:spPr>
      </p:pic>
    </p:spTree>
    <p:extLst>
      <p:ext uri="{BB962C8B-B14F-4D97-AF65-F5344CB8AC3E}">
        <p14:creationId xmlns:p14="http://schemas.microsoft.com/office/powerpoint/2010/main" val="22228864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0358" y="708339"/>
            <a:ext cx="10573136"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Patrimônio Móvel: Regras de Gestão </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80662" y="1236373"/>
            <a:ext cx="10573137" cy="4940590"/>
          </a:xfrm>
        </p:spPr>
        <p:txBody>
          <a:bodyPr>
            <a:normAutofit fontScale="92500"/>
          </a:bodyPr>
          <a:lstStyle/>
          <a:p>
            <a:pPr marL="0" indent="0" algn="just">
              <a:buNone/>
            </a:pPr>
            <a:r>
              <a:rPr lang="pt-BR" dirty="0">
                <a:latin typeface="Arial" panose="020B0604020202020204" pitchFamily="34" charset="0"/>
                <a:cs typeface="Arial" panose="020B0604020202020204" pitchFamily="34" charset="0"/>
              </a:rPr>
              <a:t>                            </a:t>
            </a:r>
          </a:p>
          <a:p>
            <a:pPr marL="0" indent="0" algn="just">
              <a:buNone/>
            </a:pPr>
            <a:r>
              <a:rPr lang="pt-BR" b="1" dirty="0"/>
              <a:t>Classifique os itens do inventário</a:t>
            </a:r>
            <a:r>
              <a:rPr lang="pt-BR" dirty="0">
                <a:latin typeface="Arial" panose="020B0604020202020204" pitchFamily="34" charset="0"/>
                <a:cs typeface="Arial" panose="020B0604020202020204" pitchFamily="34" charset="0"/>
              </a:rPr>
              <a:t>			</a:t>
            </a:r>
            <a:endParaRPr lang="pt-BR" b="1" dirty="0">
              <a:latin typeface="Arial" panose="020B0604020202020204" pitchFamily="34" charset="0"/>
              <a:cs typeface="Arial" panose="020B0604020202020204" pitchFamily="34" charset="0"/>
            </a:endParaRPr>
          </a:p>
          <a:p>
            <a:pPr marL="0" indent="0">
              <a:buNone/>
            </a:pPr>
            <a:r>
              <a:rPr lang="pt-BR" dirty="0"/>
              <a:t>	Materiais da </a:t>
            </a:r>
            <a:r>
              <a:rPr lang="pt-BR" b="1" dirty="0"/>
              <a:t>Classe A</a:t>
            </a:r>
            <a:r>
              <a:rPr lang="pt-BR" dirty="0"/>
              <a:t>: são os que têm maior valor ou que são críticos para o as atividades; </a:t>
            </a:r>
          </a:p>
          <a:p>
            <a:pPr marL="0" indent="0">
              <a:buNone/>
            </a:pPr>
            <a:r>
              <a:rPr lang="pt-BR" dirty="0"/>
              <a:t>	Materiais da </a:t>
            </a:r>
            <a:r>
              <a:rPr lang="pt-BR" b="1" dirty="0"/>
              <a:t>Classe B</a:t>
            </a:r>
            <a:r>
              <a:rPr lang="pt-BR" dirty="0"/>
              <a:t>: os de estima ou de importância média;  </a:t>
            </a:r>
          </a:p>
          <a:p>
            <a:pPr marL="0" indent="0">
              <a:buNone/>
            </a:pPr>
            <a:r>
              <a:rPr lang="pt-BR" dirty="0"/>
              <a:t>	Materiais da </a:t>
            </a:r>
            <a:r>
              <a:rPr lang="pt-BR" b="1" dirty="0"/>
              <a:t>Classe C</a:t>
            </a:r>
            <a:r>
              <a:rPr lang="pt-BR" dirty="0"/>
              <a:t>: materiais de menor importância e </a:t>
            </a:r>
          </a:p>
          <a:p>
            <a:pPr marL="0" indent="0">
              <a:buNone/>
            </a:pPr>
            <a:r>
              <a:rPr lang="pt-BR" dirty="0"/>
              <a:t>	Materiais da </a:t>
            </a:r>
            <a:r>
              <a:rPr lang="pt-BR" b="1" dirty="0"/>
              <a:t>Classe D</a:t>
            </a:r>
            <a:r>
              <a:rPr lang="pt-BR" dirty="0"/>
              <a:t>: respondem por uma pequena movimentação no estoque. </a:t>
            </a:r>
          </a:p>
          <a:p>
            <a:pPr marL="0" indent="0">
              <a:buNone/>
            </a:pPr>
            <a:r>
              <a:rPr lang="pt-BR" dirty="0"/>
              <a:t>	A frequência de contagem obedece à ordem de relevância das classes — os itens do tipo A devem ser contados semanalmente ou mensalmente, enquanto os itens D podem ser inventariado anualmente.</a:t>
            </a:r>
          </a:p>
          <a:p>
            <a:pPr marL="0" indent="0">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64</a:t>
            </a:fld>
            <a:endParaRPr lang="pt-BR"/>
          </a:p>
        </p:txBody>
      </p:sp>
    </p:spTree>
    <p:extLst>
      <p:ext uri="{BB962C8B-B14F-4D97-AF65-F5344CB8AC3E}">
        <p14:creationId xmlns:p14="http://schemas.microsoft.com/office/powerpoint/2010/main" val="35321575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0358" y="708339"/>
            <a:ext cx="10573136"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Patrimônio Móvel: Regras de Gestão </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80662" y="1236373"/>
            <a:ext cx="10573137" cy="4940590"/>
          </a:xfrm>
        </p:spPr>
        <p:txBody>
          <a:bodyPr>
            <a:normAutofit/>
          </a:bodyPr>
          <a:lstStyle/>
          <a:p>
            <a:pPr marL="0" indent="0" algn="just">
              <a:buNone/>
            </a:pPr>
            <a:r>
              <a:rPr lang="pt-BR" dirty="0">
                <a:latin typeface="Arial" panose="020B0604020202020204" pitchFamily="34" charset="0"/>
                <a:cs typeface="Arial" panose="020B0604020202020204" pitchFamily="34" charset="0"/>
              </a:rPr>
              <a:t>                            </a:t>
            </a:r>
          </a:p>
          <a:p>
            <a:pPr marL="0" indent="0" algn="just">
              <a:buNone/>
            </a:pPr>
            <a:r>
              <a:rPr lang="pt-BR" dirty="0">
                <a:latin typeface="Arial" panose="020B0604020202020204" pitchFamily="34" charset="0"/>
                <a:cs typeface="Arial" panose="020B0604020202020204" pitchFamily="34" charset="0"/>
              </a:rPr>
              <a:t>Invista em Tecnologia</a:t>
            </a:r>
          </a:p>
          <a:p>
            <a:pPr marL="0" indent="0">
              <a:buNone/>
            </a:pPr>
            <a:r>
              <a:rPr lang="pt-BR" dirty="0">
                <a:latin typeface="Arial" panose="020B0604020202020204" pitchFamily="34" charset="0"/>
                <a:cs typeface="Arial" panose="020B0604020202020204" pitchFamily="34" charset="0"/>
              </a:rPr>
              <a:t>			</a:t>
            </a:r>
            <a:endParaRPr lang="pt-BR" b="1" dirty="0">
              <a:latin typeface="Arial" panose="020B0604020202020204" pitchFamily="34" charset="0"/>
              <a:cs typeface="Arial" panose="020B0604020202020204" pitchFamily="34" charset="0"/>
            </a:endParaRPr>
          </a:p>
          <a:p>
            <a:pPr marL="0" indent="0" algn="just">
              <a:buNone/>
            </a:pPr>
            <a:r>
              <a:rPr lang="pt-BR" dirty="0"/>
              <a:t>	Quanto maior for o volume de mercadorias em almoxarifado e a complexidade de armazenamento, mais importante será a implementação de sistemas que informatizem o controle e automatizem procedimentos. Os recursos tecnológicos vão desde códigos de barras até softwares para o gerenciamento do almoxarifado. O monitoramento de entradas e saídas será mais confiável se a alimentação do sistema for bem-feita.</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65</a:t>
            </a:fld>
            <a:endParaRPr lang="pt-BR"/>
          </a:p>
        </p:txBody>
      </p:sp>
    </p:spTree>
    <p:extLst>
      <p:ext uri="{BB962C8B-B14F-4D97-AF65-F5344CB8AC3E}">
        <p14:creationId xmlns:p14="http://schemas.microsoft.com/office/powerpoint/2010/main" val="21645102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573136" cy="528034"/>
          </a:xfrm>
        </p:spPr>
        <p:txBody>
          <a:bodyPr>
            <a:normAutofit/>
          </a:bodyPr>
          <a:lstStyle/>
          <a:p>
            <a:pPr algn="r"/>
            <a:r>
              <a:rPr lang="pt-BR" sz="1400" b="1" dirty="0">
                <a:solidFill>
                  <a:schemeClr val="accent2">
                    <a:lumMod val="75000"/>
                  </a:schemeClr>
                </a:solidFill>
                <a:latin typeface="Arial" panose="020B0604020202020204" pitchFamily="34" charset="0"/>
                <a:cs typeface="Arial" panose="020B0604020202020204" pitchFamily="34" charset="0"/>
              </a:rPr>
              <a:t>Patrimônio Móvel: Regras de Gestão</a:t>
            </a:r>
            <a:endParaRPr lang="pt-BR" sz="14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80662" y="1236373"/>
            <a:ext cx="10573137" cy="4940590"/>
          </a:xfrm>
        </p:spPr>
        <p:txBody>
          <a:bodyPr>
            <a:normAutofit/>
          </a:bodyPr>
          <a:lstStyle/>
          <a:p>
            <a:pPr marL="0" indent="0" algn="just">
              <a:buNone/>
            </a:pP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Principais funções do Almoxarifado:</a:t>
            </a:r>
          </a:p>
          <a:p>
            <a:pPr marL="0" indent="0" algn="just">
              <a:buNone/>
            </a:pPr>
            <a:r>
              <a:rPr lang="pt-BR" dirty="0">
                <a:latin typeface="Arial" panose="020B0604020202020204" pitchFamily="34" charset="0"/>
                <a:cs typeface="Arial" panose="020B0604020202020204" pitchFamily="34" charset="0"/>
              </a:rPr>
              <a:t> 	 Elaborar estatísticas de consumo por materiais e centros de custos para previsão das compras;</a:t>
            </a:r>
          </a:p>
          <a:p>
            <a:pPr marL="0" indent="0" algn="just">
              <a:buNone/>
            </a:pPr>
            <a:r>
              <a:rPr lang="pt-BR" dirty="0">
                <a:latin typeface="Arial" panose="020B0604020202020204" pitchFamily="34" charset="0"/>
                <a:cs typeface="Arial" panose="020B0604020202020204" pitchFamily="34" charset="0"/>
              </a:rPr>
              <a:t> 	Elaborar balancetes dos materiais existentes e outros relatórios solicitados;</a:t>
            </a:r>
          </a:p>
          <a:p>
            <a:pPr marL="0" indent="0" algn="just">
              <a:buNone/>
            </a:pPr>
            <a:r>
              <a:rPr lang="pt-BR" dirty="0">
                <a:latin typeface="Arial" panose="020B0604020202020204" pitchFamily="34" charset="0"/>
                <a:cs typeface="Arial" panose="020B0604020202020204" pitchFamily="34" charset="0"/>
              </a:rPr>
              <a:t> 	Preservar a qualidade e as quantidades dos materiais estocados</a:t>
            </a:r>
          </a:p>
          <a:p>
            <a:pPr marL="0" indent="0" algn="just">
              <a:buNone/>
            </a:pPr>
            <a:r>
              <a:rPr lang="pt-BR" dirty="0">
                <a:latin typeface="Arial" panose="020B0604020202020204" pitchFamily="34" charset="0"/>
                <a:cs typeface="Arial" panose="020B0604020202020204" pitchFamily="34" charset="0"/>
              </a:rPr>
              <a:t> 	Viabilizar o inventário anual dos materiais estocados;</a:t>
            </a: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66</a:t>
            </a:fld>
            <a:endParaRPr lang="pt-BR"/>
          </a:p>
        </p:txBody>
      </p:sp>
    </p:spTree>
    <p:extLst>
      <p:ext uri="{BB962C8B-B14F-4D97-AF65-F5344CB8AC3E}">
        <p14:creationId xmlns:p14="http://schemas.microsoft.com/office/powerpoint/2010/main" val="28316296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fontScale="90000"/>
          </a:bodyPr>
          <a:lstStyle/>
          <a:p>
            <a:pPr algn="ctr"/>
            <a:r>
              <a:rPr lang="pt-BR" sz="2000" b="1" dirty="0">
                <a:latin typeface="Arial" panose="020B0604020202020204" pitchFamily="34" charset="0"/>
                <a:cs typeface="Arial" panose="020B0604020202020204" pitchFamily="34" charset="0"/>
              </a:rPr>
              <a:t>INVENTÁRIO CADASTRAMENTO e CONTROLE                                                            Almoxarifado </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80662" y="1236373"/>
            <a:ext cx="10573137" cy="4940590"/>
          </a:xfrm>
        </p:spPr>
        <p:txBody>
          <a:bodyPr>
            <a:normAutofit/>
          </a:bodyPr>
          <a:lstStyle/>
          <a:p>
            <a:pPr marL="0" indent="0" algn="just">
              <a:buNone/>
            </a:pPr>
            <a:r>
              <a:rPr lang="pt-BR" dirty="0">
                <a:latin typeface="Arial" panose="020B0604020202020204" pitchFamily="34" charset="0"/>
                <a:cs typeface="Arial" panose="020B0604020202020204" pitchFamily="34" charset="0"/>
              </a:rPr>
              <a:t>                    </a:t>
            </a:r>
          </a:p>
          <a:p>
            <a:pPr marL="0" indent="0" algn="just">
              <a:buNone/>
            </a:pP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Principais funções do Almoxarifado:</a:t>
            </a:r>
          </a:p>
          <a:p>
            <a:pPr marL="0" indent="0" algn="just">
              <a:buNone/>
            </a:pPr>
            <a:r>
              <a:rPr lang="pt-BR" dirty="0">
                <a:latin typeface="Arial" panose="020B0604020202020204" pitchFamily="34" charset="0"/>
                <a:cs typeface="Arial" panose="020B0604020202020204" pitchFamily="34" charset="0"/>
              </a:rPr>
              <a:t> 	Receber e conferir os materiais adquiridos ou cedidos (NE, NF ou equivalentes)</a:t>
            </a:r>
          </a:p>
          <a:p>
            <a:pPr marL="0" indent="0" algn="just">
              <a:buNone/>
            </a:pPr>
            <a:r>
              <a:rPr lang="pt-BR" dirty="0">
                <a:latin typeface="Arial" panose="020B0604020202020204" pitchFamily="34" charset="0"/>
                <a:cs typeface="Arial" panose="020B0604020202020204" pitchFamily="34" charset="0"/>
              </a:rPr>
              <a:t>	Receber, conferir, armazenar e registrar os materiais em estoque;</a:t>
            </a:r>
          </a:p>
          <a:p>
            <a:pPr marL="0" indent="0" algn="just">
              <a:buNone/>
            </a:pPr>
            <a:r>
              <a:rPr lang="pt-BR" dirty="0">
                <a:latin typeface="Arial" panose="020B0604020202020204" pitchFamily="34" charset="0"/>
                <a:cs typeface="Arial" panose="020B0604020202020204" pitchFamily="34" charset="0"/>
              </a:rPr>
              <a:t>	Registrar em sistema próprio as NF dos materiais recebidos;</a:t>
            </a:r>
          </a:p>
          <a:p>
            <a:pPr marL="0" indent="0" algn="just">
              <a:buNone/>
            </a:pPr>
            <a:r>
              <a:rPr lang="pt-BR" dirty="0">
                <a:latin typeface="Arial" panose="020B0604020202020204" pitchFamily="34" charset="0"/>
                <a:cs typeface="Arial" panose="020B0604020202020204" pitchFamily="34" charset="0"/>
              </a:rPr>
              <a:t>	Encaminhar ao Departamento de Contabilidade e Finanças as NF para pagamento;</a:t>
            </a: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67</a:t>
            </a:fld>
            <a:endParaRPr lang="pt-BR"/>
          </a:p>
        </p:txBody>
      </p:sp>
    </p:spTree>
    <p:extLst>
      <p:ext uri="{BB962C8B-B14F-4D97-AF65-F5344CB8AC3E}">
        <p14:creationId xmlns:p14="http://schemas.microsoft.com/office/powerpoint/2010/main" val="1759820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fontScale="90000"/>
          </a:bodyPr>
          <a:lstStyle/>
          <a:p>
            <a:pPr algn="ctr"/>
            <a:r>
              <a:rPr lang="pt-BR" sz="2000" b="1" dirty="0">
                <a:latin typeface="Arial" panose="020B0604020202020204" pitchFamily="34" charset="0"/>
                <a:cs typeface="Arial" panose="020B0604020202020204" pitchFamily="34" charset="0"/>
              </a:rPr>
              <a:t>INVENTÁRIO CADASTRAMENTO e CONTROLE                                                            Almoxarifado </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80662" y="1236373"/>
            <a:ext cx="10573137" cy="4940590"/>
          </a:xfrm>
        </p:spPr>
        <p:txBody>
          <a:bodyPr>
            <a:normAutofit/>
          </a:bodyPr>
          <a:lstStyle/>
          <a:p>
            <a:pPr marL="0" indent="0" algn="just">
              <a:buNone/>
            </a:pPr>
            <a:r>
              <a:rPr lang="pt-BR" dirty="0">
                <a:latin typeface="Arial" panose="020B0604020202020204" pitchFamily="34" charset="0"/>
                <a:cs typeface="Arial" panose="020B0604020202020204" pitchFamily="34" charset="0"/>
              </a:rPr>
              <a:t>                    </a:t>
            </a:r>
          </a:p>
          <a:p>
            <a:pPr marL="0" indent="0" algn="just">
              <a:buNone/>
            </a:pP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Principais funções do Almoxarifado:</a:t>
            </a:r>
          </a:p>
          <a:p>
            <a:pPr marL="0" indent="0" algn="just">
              <a:buNone/>
            </a:pPr>
            <a:r>
              <a:rPr lang="pt-BR" dirty="0">
                <a:latin typeface="Arial" panose="020B0604020202020204" pitchFamily="34" charset="0"/>
                <a:cs typeface="Arial" panose="020B0604020202020204" pitchFamily="34" charset="0"/>
              </a:rPr>
              <a:t> 	</a:t>
            </a:r>
            <a:r>
              <a:rPr lang="pt-BR" dirty="0"/>
              <a:t>Garantir que as instalações estejam adequadas para movimentação e retiradas dos materiais visando um atendimento ágil e eficiente;</a:t>
            </a:r>
          </a:p>
          <a:p>
            <a:pPr marL="0" indent="0" algn="just">
              <a:buNone/>
            </a:pPr>
            <a:r>
              <a:rPr lang="pt-BR" dirty="0"/>
              <a:t> 	Organizar e manter atualizado o registro de estoque do material existente;</a:t>
            </a:r>
          </a:p>
          <a:p>
            <a:pPr marL="0" indent="0" algn="just">
              <a:buNone/>
            </a:pPr>
            <a:r>
              <a:rPr lang="pt-BR" dirty="0"/>
              <a:t> 	Propor políticas e diretrizes relativas a estoques e programação de aquisição e o fornecimento de materiais de consumo;</a:t>
            </a:r>
          </a:p>
          <a:p>
            <a:pPr marL="0" indent="0" algn="just">
              <a:buNone/>
            </a:pPr>
            <a:r>
              <a:rPr lang="pt-BR" dirty="0"/>
              <a:t> 	Estabelecer normas de armazenamento dos materiais estocados;</a:t>
            </a: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68</a:t>
            </a:fld>
            <a:endParaRPr lang="pt-BR"/>
          </a:p>
        </p:txBody>
      </p:sp>
    </p:spTree>
    <p:extLst>
      <p:ext uri="{BB962C8B-B14F-4D97-AF65-F5344CB8AC3E}">
        <p14:creationId xmlns:p14="http://schemas.microsoft.com/office/powerpoint/2010/main" val="397575219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fontScale="90000"/>
          </a:bodyPr>
          <a:lstStyle/>
          <a:p>
            <a:pPr algn="ctr"/>
            <a:r>
              <a:rPr lang="pt-BR" sz="2000" b="1" dirty="0">
                <a:latin typeface="Arial" panose="020B0604020202020204" pitchFamily="34" charset="0"/>
                <a:cs typeface="Arial" panose="020B0604020202020204" pitchFamily="34" charset="0"/>
              </a:rPr>
              <a:t>INVENTÁRIO CADASTRAMENTO e CONTROLE                                                            Almoxarifado </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80662" y="1236373"/>
            <a:ext cx="10573137" cy="4940590"/>
          </a:xfrm>
        </p:spPr>
        <p:txBody>
          <a:bodyPr>
            <a:normAutofit/>
          </a:bodyPr>
          <a:lstStyle/>
          <a:p>
            <a:pPr marL="0" indent="0" algn="just">
              <a:buNone/>
            </a:pPr>
            <a:r>
              <a:rPr lang="pt-BR" dirty="0">
                <a:latin typeface="Arial" panose="020B0604020202020204" pitchFamily="34" charset="0"/>
                <a:cs typeface="Arial" panose="020B0604020202020204" pitchFamily="34" charset="0"/>
              </a:rPr>
              <a:t>                    </a:t>
            </a:r>
          </a:p>
          <a:p>
            <a:pPr marL="0" indent="0" algn="just">
              <a:buNone/>
            </a:pP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Principais funções e objetivos do Almoxarifado:</a:t>
            </a:r>
          </a:p>
          <a:p>
            <a:pPr marL="0" indent="0" algn="just">
              <a:buNone/>
            </a:pPr>
            <a:r>
              <a:rPr lang="pt-BR" dirty="0"/>
              <a:t> 	</a:t>
            </a:r>
            <a:r>
              <a:rPr lang="pt-BR" dirty="0">
                <a:latin typeface="Arial" panose="020B0604020202020204" pitchFamily="34" charset="0"/>
                <a:cs typeface="Arial" panose="020B0604020202020204" pitchFamily="34" charset="0"/>
              </a:rPr>
              <a:t>Estabelecer as necessidades de aquisição dos materiais de consumo para fins de reposição de estoque, bem como solicitar sua aquisição.</a:t>
            </a:r>
          </a:p>
          <a:p>
            <a:pPr marL="0" indent="0" algn="just">
              <a:buNone/>
            </a:pPr>
            <a:r>
              <a:rPr lang="pt-BR" dirty="0">
                <a:latin typeface="Arial" panose="020B0604020202020204" pitchFamily="34" charset="0"/>
                <a:cs typeface="Arial" panose="020B0604020202020204" pitchFamily="34" charset="0"/>
              </a:rPr>
              <a:t>  </a:t>
            </a:r>
          </a:p>
          <a:p>
            <a:pPr marL="0" indent="0" algn="just">
              <a:buNone/>
            </a:pPr>
            <a:endParaRPr lang="pt-BR" dirty="0">
              <a:latin typeface="Arial" panose="020B0604020202020204" pitchFamily="34" charset="0"/>
              <a:cs typeface="Arial" panose="020B0604020202020204" pitchFamily="34"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69</a:t>
            </a:fld>
            <a:endParaRPr lang="pt-BR"/>
          </a:p>
        </p:txBody>
      </p:sp>
    </p:spTree>
    <p:extLst>
      <p:ext uri="{BB962C8B-B14F-4D97-AF65-F5344CB8AC3E}">
        <p14:creationId xmlns:p14="http://schemas.microsoft.com/office/powerpoint/2010/main" val="185423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89310B6-286D-F9B1-1956-4F12A6C0404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920867E-CF72-DB4B-0373-7B3B75F7B2B9}"/>
              </a:ext>
            </a:extLst>
          </p:cNvPr>
          <p:cNvSpPr>
            <a:spLocks noGrp="1"/>
          </p:cNvSpPr>
          <p:nvPr>
            <p:ph type="title"/>
          </p:nvPr>
        </p:nvSpPr>
        <p:spPr>
          <a:xfrm>
            <a:off x="780663" y="708339"/>
            <a:ext cx="10666270" cy="391509"/>
          </a:xfrm>
        </p:spPr>
        <p:txBody>
          <a:bodyPr>
            <a:normAutofit/>
          </a:bodyPr>
          <a:lstStyle/>
          <a:p>
            <a:pPr algn="ctr"/>
            <a:r>
              <a:rPr lang="pt-BR" sz="2000" b="1" dirty="0">
                <a:latin typeface="Arial" panose="020B0604020202020204" pitchFamily="34" charset="0"/>
                <a:cs typeface="Arial" panose="020B0604020202020204" pitchFamily="34" charset="0"/>
              </a:rPr>
              <a:t>Patrimônio Móvel: Regras de Gestão</a:t>
            </a:r>
          </a:p>
        </p:txBody>
      </p:sp>
      <p:sp>
        <p:nvSpPr>
          <p:cNvPr id="3" name="Espaço Reservado para Conteúdo 2">
            <a:extLst>
              <a:ext uri="{FF2B5EF4-FFF2-40B4-BE49-F238E27FC236}">
                <a16:creationId xmlns:a16="http://schemas.microsoft.com/office/drawing/2014/main" id="{B5804BE0-2496-77F5-D373-DFAF60415C7B}"/>
              </a:ext>
            </a:extLst>
          </p:cNvPr>
          <p:cNvSpPr>
            <a:spLocks noGrp="1"/>
          </p:cNvSpPr>
          <p:nvPr>
            <p:ph idx="1"/>
          </p:nvPr>
        </p:nvSpPr>
        <p:spPr>
          <a:xfrm>
            <a:off x="189781" y="1099848"/>
            <a:ext cx="12002219" cy="5758151"/>
          </a:xfrm>
        </p:spPr>
        <p:txBody>
          <a:bodyPr>
            <a:normAutofit/>
          </a:bodyPr>
          <a:lstStyle/>
          <a:p>
            <a:pPr>
              <a:lnSpc>
                <a:spcPct val="115000"/>
              </a:lnSpc>
              <a:spcAft>
                <a:spcPts val="8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ALMOXARIFADO: Gestão, Controle e Responsabilizações</a:t>
            </a:r>
            <a:endParaRPr lang="pt-BR" sz="2400" kern="100" dirty="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1- Cuidados nas aquisições:</a:t>
            </a:r>
          </a:p>
          <a:p>
            <a:pPr indent="449580">
              <a:lnSpc>
                <a:spcPct val="115000"/>
              </a:lnSpc>
              <a:spcAft>
                <a:spcPts val="8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f) Separação indevida de lotes, ou vice-versa</a:t>
            </a:r>
          </a:p>
          <a:p>
            <a:pPr indent="449580">
              <a:lnSpc>
                <a:spcPct val="115000"/>
              </a:lnSpc>
              <a:spcAft>
                <a:spcPts val="8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g) Capacidade técnica do fornecedor</a:t>
            </a:r>
          </a:p>
          <a:p>
            <a:pPr indent="449580">
              <a:lnSpc>
                <a:spcPct val="115000"/>
              </a:lnSpc>
              <a:spcAft>
                <a:spcPts val="8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h) Cláusulas essenciais no edital/contrato</a:t>
            </a:r>
          </a:p>
          <a:p>
            <a:pPr indent="449580">
              <a:lnSpc>
                <a:spcPct val="115000"/>
              </a:lnSpc>
              <a:spcAft>
                <a:spcPts val="8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i) Punição/aplicação de penas</a:t>
            </a:r>
          </a:p>
          <a:p>
            <a:pPr indent="449580">
              <a:lnSpc>
                <a:spcPct val="115000"/>
              </a:lnSpc>
              <a:spcAft>
                <a:spcPts val="8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j) Gestão e fiscalização dos contratos</a:t>
            </a:r>
          </a:p>
        </p:txBody>
      </p:sp>
      <p:sp>
        <p:nvSpPr>
          <p:cNvPr id="4" name="Espaço Reservado para Rodapé 3">
            <a:extLst>
              <a:ext uri="{FF2B5EF4-FFF2-40B4-BE49-F238E27FC236}">
                <a16:creationId xmlns:a16="http://schemas.microsoft.com/office/drawing/2014/main" id="{85C1CCFB-F2AA-F0C2-BE16-E632BBC4F8D9}"/>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9E20DEE2-3E8B-4091-5E73-6D6675BC90DD}"/>
              </a:ext>
            </a:extLst>
          </p:cNvPr>
          <p:cNvSpPr>
            <a:spLocks noGrp="1"/>
          </p:cNvSpPr>
          <p:nvPr>
            <p:ph type="sldNum" sz="quarter" idx="12"/>
          </p:nvPr>
        </p:nvSpPr>
        <p:spPr/>
        <p:txBody>
          <a:bodyPr/>
          <a:lstStyle/>
          <a:p>
            <a:fld id="{F5EF8141-5781-4FD4-9552-C5D35CA5005E}" type="slidenum">
              <a:rPr lang="pt-BR" smtClean="0"/>
              <a:t>7</a:t>
            </a:fld>
            <a:endParaRPr lang="pt-BR"/>
          </a:p>
        </p:txBody>
      </p:sp>
    </p:spTree>
    <p:extLst>
      <p:ext uri="{BB962C8B-B14F-4D97-AF65-F5344CB8AC3E}">
        <p14:creationId xmlns:p14="http://schemas.microsoft.com/office/powerpoint/2010/main" val="10714641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fontScale="90000"/>
          </a:bodyPr>
          <a:lstStyle/>
          <a:p>
            <a:pPr algn="ctr"/>
            <a:r>
              <a:rPr lang="pt-BR" sz="2000" b="1" dirty="0">
                <a:latin typeface="Arial" panose="020B0604020202020204" pitchFamily="34" charset="0"/>
                <a:cs typeface="Arial" panose="020B0604020202020204" pitchFamily="34" charset="0"/>
              </a:rPr>
              <a:t>INVENTÁRIO CADASTRAMENTO e CONTROLE                                                            Almoxarifado </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80662" y="1236373"/>
            <a:ext cx="10573137" cy="4940590"/>
          </a:xfrm>
        </p:spPr>
        <p:txBody>
          <a:bodyPr>
            <a:normAutofit fontScale="92500" lnSpcReduction="10000"/>
          </a:bodyPr>
          <a:lstStyle/>
          <a:p>
            <a:pPr marL="0" indent="0" algn="just">
              <a:buNone/>
            </a:pPr>
            <a:r>
              <a:rPr lang="pt-BR" dirty="0">
                <a:latin typeface="Arial" panose="020B0604020202020204" pitchFamily="34" charset="0"/>
                <a:cs typeface="Arial" panose="020B0604020202020204" pitchFamily="34" charset="0"/>
              </a:rPr>
              <a:t>                            </a:t>
            </a:r>
          </a:p>
          <a:p>
            <a:pPr marL="0" indent="0" algn="just">
              <a:buNone/>
            </a:pPr>
            <a:endParaRPr lang="pt-BR" dirty="0">
              <a:latin typeface="Arial" panose="020B0604020202020204" pitchFamily="34" charset="0"/>
              <a:cs typeface="Arial" panose="020B0604020202020204" pitchFamily="34" charset="0"/>
            </a:endParaRPr>
          </a:p>
          <a:p>
            <a:pPr marL="914400" lvl="2" indent="0" algn="just">
              <a:buNone/>
            </a:pPr>
            <a:r>
              <a:rPr lang="pt-BR" sz="3000" b="1" dirty="0">
                <a:latin typeface="Arial" panose="020B0604020202020204" pitchFamily="34" charset="0"/>
                <a:cs typeface="Arial" panose="020B0604020202020204" pitchFamily="34" charset="0"/>
              </a:rPr>
              <a:t>PREÇO MÉDIO:</a:t>
            </a:r>
          </a:p>
          <a:p>
            <a:pPr marL="0" indent="0" algn="just">
              <a:buNone/>
            </a:pPr>
            <a:r>
              <a:rPr lang="pt-BR" sz="3000" dirty="0">
                <a:latin typeface="Arial" panose="020B0604020202020204" pitchFamily="34" charset="0"/>
                <a:cs typeface="Arial" panose="020B0604020202020204" pitchFamily="34" charset="0"/>
              </a:rPr>
              <a:t>          A variação dos bens de almoxarifado será feita pelo preço ponderado das compras”.</a:t>
            </a:r>
          </a:p>
          <a:p>
            <a:pPr marL="0" indent="0" algn="just">
              <a:buNone/>
            </a:pPr>
            <a:endParaRPr lang="pt-BR" sz="3000" dirty="0">
              <a:latin typeface="Arial" panose="020B0604020202020204" pitchFamily="34" charset="0"/>
              <a:cs typeface="Arial" panose="020B0604020202020204" pitchFamily="34" charset="0"/>
            </a:endParaRPr>
          </a:p>
          <a:p>
            <a:pPr marL="0" indent="0" algn="just">
              <a:buNone/>
            </a:pPr>
            <a:r>
              <a:rPr lang="pt-BR" sz="3000" dirty="0">
                <a:latin typeface="Arial" panose="020B0604020202020204" pitchFamily="34" charset="0"/>
                <a:cs typeface="Arial" panose="020B0604020202020204" pitchFamily="34" charset="0"/>
              </a:rPr>
              <a:t>	</a:t>
            </a:r>
            <a:r>
              <a:rPr lang="pt-BR" sz="2200" dirty="0">
                <a:latin typeface="Arial" panose="020B0604020202020204" pitchFamily="34" charset="0"/>
                <a:cs typeface="Arial" panose="020B0604020202020204" pitchFamily="34" charset="0"/>
              </a:rPr>
              <a:t>Art. 106, INC III , Lei 4320/64</a:t>
            </a:r>
          </a:p>
          <a:p>
            <a:pPr marL="0" indent="0" algn="just">
              <a:buNone/>
            </a:pPr>
            <a:endParaRPr lang="pt-BR" sz="2200" dirty="0">
              <a:latin typeface="Arial" panose="020B0604020202020204" pitchFamily="34" charset="0"/>
              <a:cs typeface="Arial" panose="020B0604020202020204" pitchFamily="34" charset="0"/>
            </a:endParaRPr>
          </a:p>
          <a:p>
            <a:pPr marL="0" indent="0" algn="just">
              <a:buNone/>
            </a:pPr>
            <a:r>
              <a:rPr lang="pt-BR" sz="3000" dirty="0">
                <a:latin typeface="Arial" panose="020B0604020202020204" pitchFamily="34" charset="0"/>
                <a:cs typeface="Arial" panose="020B0604020202020204" pitchFamily="34" charset="0"/>
              </a:rPr>
              <a:t>	</a:t>
            </a:r>
          </a:p>
          <a:p>
            <a:pPr algn="just"/>
            <a:endParaRPr lang="pt-BR" dirty="0"/>
          </a:p>
          <a:p>
            <a:pPr marL="0" indent="0" algn="just">
              <a:buNone/>
            </a:pPr>
            <a:r>
              <a:rPr lang="pt-BR" dirty="0">
                <a:latin typeface="Arial" panose="020B0604020202020204" pitchFamily="34" charset="0"/>
                <a:cs typeface="Arial" panose="020B0604020202020204" pitchFamily="34" charset="0"/>
              </a:rPr>
              <a:t>	</a:t>
            </a: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70</a:t>
            </a:fld>
            <a:endParaRPr lang="pt-BR"/>
          </a:p>
        </p:txBody>
      </p:sp>
    </p:spTree>
    <p:extLst>
      <p:ext uri="{BB962C8B-B14F-4D97-AF65-F5344CB8AC3E}">
        <p14:creationId xmlns:p14="http://schemas.microsoft.com/office/powerpoint/2010/main" val="18600643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fontScale="90000"/>
          </a:bodyPr>
          <a:lstStyle/>
          <a:p>
            <a:pPr algn="ctr"/>
            <a:r>
              <a:rPr lang="pt-BR" sz="2000" b="1" dirty="0">
                <a:latin typeface="Arial" panose="020B0604020202020204" pitchFamily="34" charset="0"/>
                <a:cs typeface="Arial" panose="020B0604020202020204" pitchFamily="34" charset="0"/>
              </a:rPr>
              <a:t>INVENTÁRIO CADASTRAMENTO e CONTROLE                                                            Almoxarifado </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80662" y="1236373"/>
            <a:ext cx="10573137" cy="4940590"/>
          </a:xfrm>
        </p:spPr>
        <p:txBody>
          <a:bodyPr>
            <a:normAutofit/>
          </a:bodyPr>
          <a:lstStyle/>
          <a:p>
            <a:pPr marL="0" indent="0" algn="just">
              <a:buNone/>
            </a:pPr>
            <a:r>
              <a:rPr lang="pt-BR" dirty="0">
                <a:latin typeface="Arial" panose="020B0604020202020204" pitchFamily="34" charset="0"/>
                <a:cs typeface="Arial" panose="020B0604020202020204" pitchFamily="34" charset="0"/>
              </a:rPr>
              <a:t>                            </a:t>
            </a:r>
          </a:p>
          <a:p>
            <a:pPr marL="0" indent="0" algn="just">
              <a:buNone/>
            </a:pPr>
            <a:endParaRPr lang="pt-BR" dirty="0">
              <a:latin typeface="Arial" panose="020B0604020202020204" pitchFamily="34" charset="0"/>
              <a:cs typeface="Arial" panose="020B0604020202020204" pitchFamily="34" charset="0"/>
            </a:endParaRPr>
          </a:p>
          <a:p>
            <a:pPr algn="just"/>
            <a:endParaRPr lang="pt-BR" dirty="0"/>
          </a:p>
          <a:p>
            <a:pPr marL="0" indent="0" algn="just">
              <a:buNone/>
            </a:pPr>
            <a:r>
              <a:rPr lang="pt-BR" dirty="0">
                <a:latin typeface="Arial" panose="020B0604020202020204" pitchFamily="34" charset="0"/>
                <a:cs typeface="Arial" panose="020B0604020202020204" pitchFamily="34" charset="0"/>
              </a:rPr>
              <a:t>	</a:t>
            </a: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71</a:t>
            </a:fld>
            <a:endParaRPr lang="pt-BR"/>
          </a:p>
        </p:txBody>
      </p:sp>
      <p:pic>
        <p:nvPicPr>
          <p:cNvPr id="6" name="Imagem 5"/>
          <p:cNvPicPr>
            <a:picLocks noChangeAspect="1"/>
          </p:cNvPicPr>
          <p:nvPr/>
        </p:nvPicPr>
        <p:blipFill>
          <a:blip r:embed="rId3"/>
          <a:stretch>
            <a:fillRect/>
          </a:stretch>
        </p:blipFill>
        <p:spPr>
          <a:xfrm>
            <a:off x="0" y="938568"/>
            <a:ext cx="12192000" cy="5919432"/>
          </a:xfrm>
          <a:prstGeom prst="rect">
            <a:avLst/>
          </a:prstGeom>
        </p:spPr>
      </p:pic>
    </p:spTree>
    <p:extLst>
      <p:ext uri="{BB962C8B-B14F-4D97-AF65-F5344CB8AC3E}">
        <p14:creationId xmlns:p14="http://schemas.microsoft.com/office/powerpoint/2010/main" val="34178415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fontScale="90000"/>
          </a:bodyPr>
          <a:lstStyle/>
          <a:p>
            <a:pPr algn="ctr"/>
            <a:r>
              <a:rPr lang="pt-BR" sz="2000" b="1" dirty="0">
                <a:latin typeface="Arial" panose="020B0604020202020204" pitchFamily="34" charset="0"/>
                <a:cs typeface="Arial" panose="020B0604020202020204" pitchFamily="34" charset="0"/>
              </a:rPr>
              <a:t>INVENTÁRIO CADASTRAMENTO e CONTROLE                                                            Almoxarifado </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255182" y="1236373"/>
            <a:ext cx="11653284" cy="4940590"/>
          </a:xfrm>
        </p:spPr>
        <p:txBody>
          <a:bodyPr>
            <a:normAutofit fontScale="70000" lnSpcReduction="20000"/>
          </a:bodyPr>
          <a:lstStyle/>
          <a:p>
            <a:pPr marL="0" indent="0" algn="just">
              <a:buNone/>
            </a:pPr>
            <a:r>
              <a:rPr lang="pt-BR" dirty="0">
                <a:latin typeface="Arial" panose="020B0604020202020204" pitchFamily="34" charset="0"/>
                <a:cs typeface="Arial" panose="020B0604020202020204" pitchFamily="34" charset="0"/>
              </a:rPr>
              <a:t>                            </a:t>
            </a:r>
          </a:p>
          <a:p>
            <a:pPr marL="0" indent="0" algn="just">
              <a:buNone/>
            </a:pPr>
            <a:r>
              <a:rPr lang="pt-BR" b="1" dirty="0"/>
              <a:t>	</a:t>
            </a:r>
            <a:r>
              <a:rPr lang="pt-BR" sz="3300" b="1" dirty="0">
                <a:latin typeface="Arial" panose="020B0604020202020204" pitchFamily="34" charset="0"/>
                <a:cs typeface="Arial" panose="020B0604020202020204" pitchFamily="34" charset="0"/>
              </a:rPr>
              <a:t>CONSUMO MÉDIO MENSAL (C)</a:t>
            </a:r>
            <a:r>
              <a:rPr lang="pt-BR" sz="3300" dirty="0">
                <a:latin typeface="Arial" panose="020B0604020202020204" pitchFamily="34" charset="0"/>
                <a:cs typeface="Arial" panose="020B0604020202020204" pitchFamily="34" charset="0"/>
              </a:rPr>
              <a:t>:</a:t>
            </a:r>
          </a:p>
          <a:p>
            <a:pPr marL="0" indent="0" algn="just">
              <a:buNone/>
            </a:pPr>
            <a:r>
              <a:rPr lang="pt-BR" sz="3300" dirty="0">
                <a:latin typeface="Arial" panose="020B0604020202020204" pitchFamily="34" charset="0"/>
                <a:cs typeface="Arial" panose="020B0604020202020204" pitchFamily="34" charset="0"/>
              </a:rPr>
              <a:t>            -Média aritmética do consumo nos últimos 12 meses.</a:t>
            </a:r>
          </a:p>
          <a:p>
            <a:pPr marL="0" indent="0" algn="just">
              <a:buNone/>
            </a:pPr>
            <a:r>
              <a:rPr lang="pt-BR" sz="3300" b="1" dirty="0">
                <a:latin typeface="Arial" panose="020B0604020202020204" pitchFamily="34" charset="0"/>
                <a:cs typeface="Arial" panose="020B0604020202020204" pitchFamily="34" charset="0"/>
              </a:rPr>
              <a:t>         </a:t>
            </a:r>
          </a:p>
          <a:p>
            <a:pPr marL="0" indent="0" algn="just">
              <a:buNone/>
            </a:pPr>
            <a:r>
              <a:rPr lang="pt-BR" sz="3300" b="1" dirty="0">
                <a:latin typeface="Arial" panose="020B0604020202020204" pitchFamily="34" charset="0"/>
                <a:cs typeface="Arial" panose="020B0604020202020204" pitchFamily="34" charset="0"/>
              </a:rPr>
              <a:t>	 TEMPO DE AQUISIÇÃO (T):</a:t>
            </a:r>
          </a:p>
          <a:p>
            <a:pPr marL="0" indent="0" algn="just">
              <a:buNone/>
            </a:pPr>
            <a:r>
              <a:rPr lang="pt-BR" sz="3300" dirty="0">
                <a:latin typeface="Arial" panose="020B0604020202020204" pitchFamily="34" charset="0"/>
                <a:cs typeface="Arial" panose="020B0604020202020204" pitchFamily="34" charset="0"/>
              </a:rPr>
              <a:t>             -Período entre a emissão do pedido de compra e o recebimento no almoxarifado.</a:t>
            </a:r>
          </a:p>
          <a:p>
            <a:pPr marL="0" indent="0" algn="just">
              <a:buNone/>
            </a:pPr>
            <a:r>
              <a:rPr lang="pt-BR" sz="3300" dirty="0">
                <a:latin typeface="Arial" panose="020B0604020202020204" pitchFamily="34" charset="0"/>
                <a:cs typeface="Arial" panose="020B0604020202020204" pitchFamily="34" charset="0"/>
              </a:rPr>
              <a:t>         </a:t>
            </a:r>
          </a:p>
          <a:p>
            <a:pPr marL="0" indent="0" algn="just">
              <a:buNone/>
            </a:pPr>
            <a:r>
              <a:rPr lang="pt-BR" sz="3300" dirty="0">
                <a:latin typeface="Arial" panose="020B0604020202020204" pitchFamily="34" charset="0"/>
                <a:cs typeface="Arial" panose="020B0604020202020204" pitchFamily="34" charset="0"/>
              </a:rPr>
              <a:t>	 </a:t>
            </a:r>
            <a:r>
              <a:rPr lang="pt-BR" sz="3300" b="1" dirty="0">
                <a:latin typeface="Arial" panose="020B0604020202020204" pitchFamily="34" charset="0"/>
                <a:cs typeface="Arial" panose="020B0604020202020204" pitchFamily="34" charset="0"/>
              </a:rPr>
              <a:t>INTERVALO DE AQUISIÇÃO (I)</a:t>
            </a:r>
          </a:p>
          <a:p>
            <a:pPr marL="0" indent="0" algn="just">
              <a:buNone/>
            </a:pPr>
            <a:r>
              <a:rPr lang="pt-BR" sz="3300" dirty="0">
                <a:latin typeface="Arial" panose="020B0604020202020204" pitchFamily="34" charset="0"/>
                <a:cs typeface="Arial" panose="020B0604020202020204" pitchFamily="34" charset="0"/>
              </a:rPr>
              <a:t>	-Período compreendido entre duas aquisições normais e sucessivas.</a:t>
            </a:r>
          </a:p>
          <a:p>
            <a:pPr marL="0" indent="0" algn="just">
              <a:buNone/>
            </a:pPr>
            <a:endParaRPr lang="pt-BR" sz="3300" dirty="0">
              <a:latin typeface="Arial" panose="020B0604020202020204" pitchFamily="34" charset="0"/>
              <a:cs typeface="Arial" panose="020B0604020202020204" pitchFamily="34" charset="0"/>
            </a:endParaRPr>
          </a:p>
          <a:p>
            <a:pPr marL="0" indent="0" algn="just">
              <a:buNone/>
            </a:pPr>
            <a:endParaRPr lang="pt-BR" sz="3300" dirty="0">
              <a:latin typeface="Arial" panose="020B0604020202020204" pitchFamily="34" charset="0"/>
              <a:cs typeface="Arial" panose="020B0604020202020204" pitchFamily="34" charset="0"/>
            </a:endParaRPr>
          </a:p>
          <a:p>
            <a:pPr marL="0" indent="0" algn="just">
              <a:buNone/>
            </a:pPr>
            <a:r>
              <a:rPr lang="pt-BR" sz="3300" dirty="0">
                <a:latin typeface="Arial" panose="020B0604020202020204" pitchFamily="34" charset="0"/>
                <a:cs typeface="Arial" panose="020B0604020202020204" pitchFamily="34" charset="0"/>
              </a:rPr>
              <a:t>	</a:t>
            </a: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72</a:t>
            </a:fld>
            <a:endParaRPr lang="pt-BR"/>
          </a:p>
        </p:txBody>
      </p:sp>
    </p:spTree>
    <p:extLst>
      <p:ext uri="{BB962C8B-B14F-4D97-AF65-F5344CB8AC3E}">
        <p14:creationId xmlns:p14="http://schemas.microsoft.com/office/powerpoint/2010/main" val="7753478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fontScale="90000"/>
          </a:bodyPr>
          <a:lstStyle/>
          <a:p>
            <a:pPr algn="ctr"/>
            <a:r>
              <a:rPr lang="pt-BR" sz="2000" b="1" dirty="0">
                <a:latin typeface="Arial" panose="020B0604020202020204" pitchFamily="34" charset="0"/>
                <a:cs typeface="Arial" panose="020B0604020202020204" pitchFamily="34" charset="0"/>
              </a:rPr>
              <a:t>INVENTÁRIO CADASTRAMENTO e CONTROLE                                                            Almoxarifado </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80662" y="1236373"/>
            <a:ext cx="10573137" cy="4940590"/>
          </a:xfrm>
        </p:spPr>
        <p:txBody>
          <a:bodyPr>
            <a:normAutofit lnSpcReduction="10000"/>
          </a:bodyPr>
          <a:lstStyle/>
          <a:p>
            <a:pPr marL="0" indent="0" algn="just">
              <a:buNone/>
            </a:pPr>
            <a:r>
              <a:rPr lang="pt-BR" dirty="0">
                <a:latin typeface="Arial" panose="020B0604020202020204" pitchFamily="34" charset="0"/>
                <a:cs typeface="Arial" panose="020B0604020202020204" pitchFamily="34" charset="0"/>
              </a:rPr>
              <a:t>                            </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b="1" dirty="0"/>
              <a:t>	</a:t>
            </a:r>
            <a:r>
              <a:rPr lang="pt-BR" b="1" dirty="0">
                <a:latin typeface="Arial" panose="020B0604020202020204" pitchFamily="34" charset="0"/>
                <a:cs typeface="Arial" panose="020B0604020202020204" pitchFamily="34" charset="0"/>
              </a:rPr>
              <a:t>ESTOQUE MÍNIMO OU DE SEGURANÇA (Em):</a:t>
            </a:r>
          </a:p>
          <a:p>
            <a:pPr marL="0" indent="0" algn="just">
              <a:buNone/>
            </a:pPr>
            <a:r>
              <a:rPr lang="pt-BR" b="1" dirty="0">
                <a:latin typeface="Arial" panose="020B0604020202020204" pitchFamily="34" charset="0"/>
                <a:cs typeface="Arial" panose="020B0604020202020204" pitchFamily="34" charset="0"/>
              </a:rPr>
              <a:t>	- </a:t>
            </a:r>
            <a:r>
              <a:rPr lang="pt-BR" dirty="0">
                <a:latin typeface="Arial" panose="020B0604020202020204" pitchFamily="34" charset="0"/>
                <a:cs typeface="Arial" panose="020B0604020202020204" pitchFamily="34" charset="0"/>
              </a:rPr>
              <a:t>Quantidade de material a ser mantida em estoque: </a:t>
            </a:r>
          </a:p>
          <a:p>
            <a:pPr marL="0" indent="0" algn="just">
              <a:buNone/>
            </a:pPr>
            <a:r>
              <a:rPr lang="pt-BR" dirty="0">
                <a:latin typeface="Arial" panose="020B0604020202020204" pitchFamily="34" charset="0"/>
                <a:cs typeface="Arial" panose="020B0604020202020204" pitchFamily="34" charset="0"/>
              </a:rPr>
              <a:t>          </a:t>
            </a:r>
          </a:p>
          <a:p>
            <a:pPr marL="0" indent="0" algn="just">
              <a:buNone/>
            </a:pPr>
            <a:r>
              <a:rPr lang="pt-BR" dirty="0">
                <a:latin typeface="Arial" panose="020B0604020202020204" pitchFamily="34" charset="0"/>
                <a:cs typeface="Arial" panose="020B0604020202020204" pitchFamily="34" charset="0"/>
              </a:rPr>
              <a:t>	 Consumo superior ao estimado/atrasos na entrega</a:t>
            </a:r>
          </a:p>
          <a:p>
            <a:pPr marL="0" indent="0" algn="just">
              <a:buNone/>
            </a:pPr>
            <a:r>
              <a:rPr lang="pt-BR" dirty="0">
                <a:latin typeface="Arial" panose="020B0604020202020204" pitchFamily="34" charset="0"/>
                <a:cs typeface="Arial" panose="020B0604020202020204" pitchFamily="34" charset="0"/>
              </a:rPr>
              <a:t>         </a:t>
            </a:r>
          </a:p>
          <a:p>
            <a:pPr marL="0" indent="0" algn="just">
              <a:buNone/>
            </a:pPr>
            <a:r>
              <a:rPr lang="pt-BR" dirty="0">
                <a:latin typeface="Arial" panose="020B0604020202020204" pitchFamily="34" charset="0"/>
                <a:cs typeface="Arial" panose="020B0604020202020204" pitchFamily="34" charset="0"/>
              </a:rPr>
              <a:t>           Em = C x F (fração do tempo de aquisição)</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a:t>
            </a: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73</a:t>
            </a:fld>
            <a:endParaRPr lang="pt-BR"/>
          </a:p>
        </p:txBody>
      </p:sp>
    </p:spTree>
    <p:extLst>
      <p:ext uri="{BB962C8B-B14F-4D97-AF65-F5344CB8AC3E}">
        <p14:creationId xmlns:p14="http://schemas.microsoft.com/office/powerpoint/2010/main" val="33985628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fontScale="90000"/>
          </a:bodyPr>
          <a:lstStyle/>
          <a:p>
            <a:pPr algn="ctr"/>
            <a:r>
              <a:rPr lang="pt-BR" sz="2000" b="1" dirty="0">
                <a:latin typeface="Arial" panose="020B0604020202020204" pitchFamily="34" charset="0"/>
                <a:cs typeface="Arial" panose="020B0604020202020204" pitchFamily="34" charset="0"/>
              </a:rPr>
              <a:t>INVENTÁRIO CADASTRAMENTO e CONTROLE                                                            Almoxarifado </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80662" y="1236373"/>
            <a:ext cx="10573137" cy="4940590"/>
          </a:xfrm>
        </p:spPr>
        <p:txBody>
          <a:bodyPr>
            <a:normAutofit fontScale="92500" lnSpcReduction="10000"/>
          </a:bodyPr>
          <a:lstStyle/>
          <a:p>
            <a:pPr marL="0" indent="0" algn="just">
              <a:buNone/>
            </a:pPr>
            <a:r>
              <a:rPr lang="pt-BR" dirty="0">
                <a:latin typeface="Arial" panose="020B0604020202020204" pitchFamily="34" charset="0"/>
                <a:cs typeface="Arial" panose="020B0604020202020204" pitchFamily="34" charset="0"/>
              </a:rPr>
              <a:t>    </a:t>
            </a:r>
          </a:p>
          <a:p>
            <a:pPr marL="0" indent="0" algn="just">
              <a:buNone/>
            </a:pPr>
            <a:r>
              <a:rPr lang="pt-BR" b="1" dirty="0">
                <a:latin typeface="Arial" panose="020B0604020202020204" pitchFamily="34" charset="0"/>
                <a:cs typeface="Arial" panose="020B0604020202020204" pitchFamily="34" charset="0"/>
              </a:rPr>
              <a:t>	ESTOQUE MÁXIMO (EM):</a:t>
            </a:r>
          </a:p>
          <a:p>
            <a:pPr marL="0" indent="0" algn="just">
              <a:buNone/>
            </a:pPr>
            <a:r>
              <a:rPr lang="pt-BR" b="1" dirty="0">
                <a:latin typeface="Arial" panose="020B0604020202020204" pitchFamily="34" charset="0"/>
                <a:cs typeface="Arial" panose="020B0604020202020204" pitchFamily="34" charset="0"/>
              </a:rPr>
              <a:t>	- </a:t>
            </a:r>
            <a:r>
              <a:rPr lang="pt-BR" dirty="0">
                <a:latin typeface="Arial" panose="020B0604020202020204" pitchFamily="34" charset="0"/>
                <a:cs typeface="Arial" panose="020B0604020202020204" pitchFamily="34" charset="0"/>
              </a:rPr>
              <a:t>Maior</a:t>
            </a:r>
            <a:r>
              <a:rPr lang="pt-BR" b="1" dirty="0">
                <a:latin typeface="Arial" panose="020B0604020202020204" pitchFamily="34" charset="0"/>
                <a:cs typeface="Arial" panose="020B0604020202020204" pitchFamily="34" charset="0"/>
              </a:rPr>
              <a:t> </a:t>
            </a:r>
            <a:r>
              <a:rPr lang="pt-BR" dirty="0">
                <a:latin typeface="Arial" panose="020B0604020202020204" pitchFamily="34" charset="0"/>
                <a:cs typeface="Arial" panose="020B0604020202020204" pitchFamily="34" charset="0"/>
              </a:rPr>
              <a:t>quantidade de material admissível em estoque;</a:t>
            </a:r>
          </a:p>
          <a:p>
            <a:pPr marL="0" indent="0" algn="just">
              <a:buNone/>
            </a:pPr>
            <a:r>
              <a:rPr lang="pt-BR" dirty="0">
                <a:latin typeface="Arial" panose="020B0604020202020204" pitchFamily="34" charset="0"/>
                <a:cs typeface="Arial" panose="020B0604020202020204" pitchFamily="34" charset="0"/>
              </a:rPr>
              <a:t>	- Área de armazenagem, perecimento;</a:t>
            </a:r>
          </a:p>
          <a:p>
            <a:pPr marL="0" indent="0" algn="just">
              <a:buNone/>
            </a:pPr>
            <a:r>
              <a:rPr lang="pt-BR" dirty="0">
                <a:latin typeface="Arial" panose="020B0604020202020204" pitchFamily="34" charset="0"/>
                <a:cs typeface="Arial" panose="020B0604020202020204" pitchFamily="34" charset="0"/>
              </a:rPr>
              <a:t>	- Disponibilidade financeira, obsoletismo.</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EM = Em + (C x T)</a:t>
            </a:r>
          </a:p>
          <a:p>
            <a:pPr marL="0" indent="0" algn="just">
              <a:buNone/>
            </a:pPr>
            <a:r>
              <a:rPr lang="pt-BR" dirty="0">
                <a:latin typeface="Arial" panose="020B0604020202020204" pitchFamily="34" charset="0"/>
                <a:cs typeface="Arial" panose="020B0604020202020204" pitchFamily="34" charset="0"/>
              </a:rPr>
              <a:t>                        </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p>
          <a:p>
            <a:pPr marL="0" indent="0" algn="just">
              <a:buNone/>
            </a:pPr>
            <a:r>
              <a:rPr lang="pt-BR" dirty="0">
                <a:latin typeface="Arial" panose="020B0604020202020204" pitchFamily="34" charset="0"/>
                <a:cs typeface="Arial" panose="020B0604020202020204" pitchFamily="34" charset="0"/>
              </a:rPr>
              <a:t>	</a:t>
            </a: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74</a:t>
            </a:fld>
            <a:endParaRPr lang="pt-BR"/>
          </a:p>
        </p:txBody>
      </p:sp>
    </p:spTree>
    <p:extLst>
      <p:ext uri="{BB962C8B-B14F-4D97-AF65-F5344CB8AC3E}">
        <p14:creationId xmlns:p14="http://schemas.microsoft.com/office/powerpoint/2010/main" val="3154188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fontScale="90000"/>
          </a:bodyPr>
          <a:lstStyle/>
          <a:p>
            <a:pPr algn="ctr"/>
            <a:r>
              <a:rPr lang="pt-BR" sz="2000" b="1" dirty="0">
                <a:latin typeface="Arial" panose="020B0604020202020204" pitchFamily="34" charset="0"/>
                <a:cs typeface="Arial" panose="020B0604020202020204" pitchFamily="34" charset="0"/>
              </a:rPr>
              <a:t>INVENTÁRIO CADASTRAMENTO e CONTROLE                                                            Almoxarifado </a:t>
            </a:r>
            <a:br>
              <a:rPr lang="pt-BR" sz="2000" b="1" dirty="0">
                <a:latin typeface="Arial" panose="020B0604020202020204" pitchFamily="34" charset="0"/>
                <a:cs typeface="Arial" panose="020B0604020202020204" pitchFamily="34" charset="0"/>
              </a:rPr>
            </a:br>
            <a:endParaRPr lang="pt-BR" sz="2000" b="1" dirty="0">
              <a:latin typeface="Arial" panose="020B0604020202020204" pitchFamily="34" charset="0"/>
              <a:cs typeface="Arial" panose="020B0604020202020204" pitchFamily="34" charset="0"/>
            </a:endParaRPr>
          </a:p>
        </p:txBody>
      </p:sp>
      <p:sp>
        <p:nvSpPr>
          <p:cNvPr id="3" name="Espaço Reservado para Conteúdo 2"/>
          <p:cNvSpPr>
            <a:spLocks noGrp="1"/>
          </p:cNvSpPr>
          <p:nvPr>
            <p:ph idx="1"/>
          </p:nvPr>
        </p:nvSpPr>
        <p:spPr>
          <a:xfrm>
            <a:off x="780662" y="1236373"/>
            <a:ext cx="10573137" cy="4940590"/>
          </a:xfrm>
        </p:spPr>
        <p:txBody>
          <a:bodyPr>
            <a:normAutofit fontScale="92500" lnSpcReduction="20000"/>
          </a:bodyPr>
          <a:lstStyle/>
          <a:p>
            <a:pPr marL="0" indent="0" algn="just">
              <a:buNone/>
            </a:pPr>
            <a:r>
              <a:rPr lang="pt-BR" dirty="0">
                <a:latin typeface="Arial" panose="020B0604020202020204" pitchFamily="34" charset="0"/>
                <a:cs typeface="Arial" panose="020B0604020202020204" pitchFamily="34" charset="0"/>
              </a:rPr>
              <a:t>    </a:t>
            </a:r>
          </a:p>
          <a:p>
            <a:pPr marL="0" indent="0" algn="just">
              <a:buNone/>
            </a:pPr>
            <a:r>
              <a:rPr lang="pt-BR" b="1" dirty="0">
                <a:latin typeface="Arial" panose="020B0604020202020204" pitchFamily="34" charset="0"/>
                <a:cs typeface="Arial" panose="020B0604020202020204" pitchFamily="34" charset="0"/>
              </a:rPr>
              <a:t>	PONTO DE PEDIDO (Pp)</a:t>
            </a:r>
          </a:p>
          <a:p>
            <a:pPr marL="0" indent="0" algn="just">
              <a:buNone/>
            </a:pPr>
            <a:r>
              <a:rPr lang="pt-BR" b="1" dirty="0">
                <a:latin typeface="Arial" panose="020B0604020202020204" pitchFamily="34" charset="0"/>
                <a:cs typeface="Arial" panose="020B0604020202020204" pitchFamily="34" charset="0"/>
              </a:rPr>
              <a:t>	- </a:t>
            </a:r>
            <a:r>
              <a:rPr lang="pt-BR" dirty="0">
                <a:latin typeface="Arial" panose="020B0604020202020204" pitchFamily="34" charset="0"/>
                <a:cs typeface="Arial" panose="020B0604020202020204" pitchFamily="34" charset="0"/>
              </a:rPr>
              <a:t>Ao ser atingido – imediata emissão do pedido de compra;</a:t>
            </a:r>
          </a:p>
          <a:p>
            <a:pPr marL="0" indent="0" algn="just">
              <a:buNone/>
            </a:pPr>
            <a:r>
              <a:rPr lang="pt-BR" dirty="0">
                <a:latin typeface="Arial" panose="020B0604020202020204" pitchFamily="34" charset="0"/>
                <a:cs typeface="Arial" panose="020B0604020202020204" pitchFamily="34" charset="0"/>
              </a:rPr>
              <a:t>	- Visa </a:t>
            </a:r>
            <a:r>
              <a:rPr lang="pt-BR" dirty="0" err="1">
                <a:latin typeface="Arial" panose="020B0604020202020204" pitchFamily="34" charset="0"/>
                <a:cs typeface="Arial" panose="020B0604020202020204" pitchFamily="34" charset="0"/>
              </a:rPr>
              <a:t>recompletar</a:t>
            </a:r>
            <a:r>
              <a:rPr lang="pt-BR" dirty="0">
                <a:latin typeface="Arial" panose="020B0604020202020204" pitchFamily="34" charset="0"/>
                <a:cs typeface="Arial" panose="020B0604020202020204" pitchFamily="34" charset="0"/>
              </a:rPr>
              <a:t> o estoque máximo;</a:t>
            </a:r>
          </a:p>
          <a:p>
            <a:pPr marL="0" indent="0" algn="just">
              <a:buNone/>
            </a:pPr>
            <a:r>
              <a:rPr lang="pt-BR" dirty="0">
                <a:latin typeface="Arial" panose="020B0604020202020204" pitchFamily="34" charset="0"/>
                <a:cs typeface="Arial" panose="020B0604020202020204" pitchFamily="34" charset="0"/>
              </a:rPr>
              <a:t>	</a:t>
            </a:r>
            <a:r>
              <a:rPr lang="pt-BR" b="1" dirty="0">
                <a:latin typeface="Arial" panose="020B0604020202020204" pitchFamily="34" charset="0"/>
                <a:cs typeface="Arial" panose="020B0604020202020204" pitchFamily="34" charset="0"/>
              </a:rPr>
              <a:t>Pp = Em + (C x T)</a:t>
            </a:r>
          </a:p>
          <a:p>
            <a:pPr marL="0" indent="0" algn="just">
              <a:buNone/>
            </a:pPr>
            <a:r>
              <a:rPr lang="pt-BR" b="1" dirty="0">
                <a:latin typeface="Arial" panose="020B0604020202020204" pitchFamily="34" charset="0"/>
                <a:cs typeface="Arial" panose="020B0604020202020204" pitchFamily="34" charset="0"/>
              </a:rPr>
              <a:t>	</a:t>
            </a:r>
          </a:p>
          <a:p>
            <a:pPr marL="0" indent="0" algn="just">
              <a:buNone/>
            </a:pPr>
            <a:r>
              <a:rPr lang="pt-BR" b="1" dirty="0">
                <a:latin typeface="Arial" panose="020B0604020202020204" pitchFamily="34" charset="0"/>
                <a:cs typeface="Arial" panose="020B0604020202020204" pitchFamily="34" charset="0"/>
              </a:rPr>
              <a:t>        QUANTIDADE A RESSUPRIR (Q)</a:t>
            </a:r>
          </a:p>
          <a:p>
            <a:pPr marL="0" indent="0" algn="just">
              <a:buNone/>
            </a:pPr>
            <a:r>
              <a:rPr lang="pt-BR" dirty="0">
                <a:latin typeface="Arial" panose="020B0604020202020204" pitchFamily="34" charset="0"/>
                <a:cs typeface="Arial" panose="020B0604020202020204" pitchFamily="34" charset="0"/>
              </a:rPr>
              <a:t>          - Visa </a:t>
            </a:r>
            <a:r>
              <a:rPr lang="pt-BR" dirty="0" err="1">
                <a:latin typeface="Arial" panose="020B0604020202020204" pitchFamily="34" charset="0"/>
                <a:cs typeface="Arial" panose="020B0604020202020204" pitchFamily="34" charset="0"/>
              </a:rPr>
              <a:t>recompletar</a:t>
            </a:r>
            <a:r>
              <a:rPr lang="pt-BR" dirty="0">
                <a:latin typeface="Arial" panose="020B0604020202020204" pitchFamily="34" charset="0"/>
                <a:cs typeface="Arial" panose="020B0604020202020204" pitchFamily="34" charset="0"/>
              </a:rPr>
              <a:t> o estoque máximo;</a:t>
            </a:r>
          </a:p>
          <a:p>
            <a:pPr marL="0" indent="0" algn="just">
              <a:buNone/>
            </a:pPr>
            <a:r>
              <a:rPr lang="pt-BR" b="1" dirty="0">
                <a:latin typeface="Arial" panose="020B0604020202020204" pitchFamily="34" charset="0"/>
                <a:cs typeface="Arial" panose="020B0604020202020204" pitchFamily="34" charset="0"/>
              </a:rPr>
              <a:t>        Q= C x I</a:t>
            </a:r>
          </a:p>
          <a:p>
            <a:pPr marL="0" indent="0" algn="just">
              <a:buNone/>
            </a:pPr>
            <a:endParaRPr lang="pt-BR" dirty="0">
              <a:latin typeface="Arial" panose="020B0604020202020204" pitchFamily="34" charset="0"/>
              <a:cs typeface="Arial" panose="020B0604020202020204" pitchFamily="34" charset="0"/>
            </a:endParaRPr>
          </a:p>
          <a:p>
            <a:pPr marL="0" indent="0" algn="just">
              <a:buNone/>
            </a:pPr>
            <a:endParaRPr lang="pt-BR" dirty="0"/>
          </a:p>
          <a:p>
            <a:pPr marL="0" indent="0" algn="just">
              <a:buNone/>
            </a:pPr>
            <a:r>
              <a:rPr lang="pt-BR" dirty="0">
                <a:latin typeface="Arial" panose="020B0604020202020204" pitchFamily="34" charset="0"/>
                <a:cs typeface="Arial" panose="020B0604020202020204" pitchFamily="34" charset="0"/>
              </a:rPr>
              <a:t>	</a:t>
            </a: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75</a:t>
            </a:fld>
            <a:endParaRPr lang="pt-BR"/>
          </a:p>
        </p:txBody>
      </p:sp>
    </p:spTree>
    <p:extLst>
      <p:ext uri="{BB962C8B-B14F-4D97-AF65-F5344CB8AC3E}">
        <p14:creationId xmlns:p14="http://schemas.microsoft.com/office/powerpoint/2010/main" val="286529587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3" name="Espaço Reservado para Número de Slide 2"/>
          <p:cNvSpPr>
            <a:spLocks noGrp="1"/>
          </p:cNvSpPr>
          <p:nvPr>
            <p:ph type="sldNum" sz="quarter" idx="12"/>
          </p:nvPr>
        </p:nvSpPr>
        <p:spPr/>
        <p:txBody>
          <a:bodyPr/>
          <a:lstStyle/>
          <a:p>
            <a:fld id="{F5EF8141-5781-4FD4-9552-C5D35CA5005E}" type="slidenum">
              <a:rPr lang="pt-BR" smtClean="0"/>
              <a:t>76</a:t>
            </a:fld>
            <a:endParaRPr lang="pt-BR"/>
          </a:p>
        </p:txBody>
      </p:sp>
    </p:spTree>
    <p:extLst>
      <p:ext uri="{BB962C8B-B14F-4D97-AF65-F5344CB8AC3E}">
        <p14:creationId xmlns:p14="http://schemas.microsoft.com/office/powerpoint/2010/main" val="40636995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3" name="Espaço Reservado para Número de Slide 2"/>
          <p:cNvSpPr>
            <a:spLocks noGrp="1"/>
          </p:cNvSpPr>
          <p:nvPr>
            <p:ph type="sldNum" sz="quarter" idx="12"/>
          </p:nvPr>
        </p:nvSpPr>
        <p:spPr/>
        <p:txBody>
          <a:bodyPr/>
          <a:lstStyle/>
          <a:p>
            <a:fld id="{F5EF8141-5781-4FD4-9552-C5D35CA5005E}" type="slidenum">
              <a:rPr lang="pt-BR" smtClean="0"/>
              <a:t>77</a:t>
            </a:fld>
            <a:endParaRPr lang="pt-BR"/>
          </a:p>
        </p:txBody>
      </p:sp>
    </p:spTree>
    <p:extLst>
      <p:ext uri="{BB962C8B-B14F-4D97-AF65-F5344CB8AC3E}">
        <p14:creationId xmlns:p14="http://schemas.microsoft.com/office/powerpoint/2010/main" val="25942997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3" name="Espaço Reservado para Número de Slide 2"/>
          <p:cNvSpPr>
            <a:spLocks noGrp="1"/>
          </p:cNvSpPr>
          <p:nvPr>
            <p:ph type="sldNum" sz="quarter" idx="12"/>
          </p:nvPr>
        </p:nvSpPr>
        <p:spPr/>
        <p:txBody>
          <a:bodyPr/>
          <a:lstStyle/>
          <a:p>
            <a:fld id="{F5EF8141-5781-4FD4-9552-C5D35CA5005E}" type="slidenum">
              <a:rPr lang="pt-BR" smtClean="0"/>
              <a:t>78</a:t>
            </a:fld>
            <a:endParaRPr lang="pt-BR"/>
          </a:p>
        </p:txBody>
      </p:sp>
    </p:spTree>
    <p:extLst>
      <p:ext uri="{BB962C8B-B14F-4D97-AF65-F5344CB8AC3E}">
        <p14:creationId xmlns:p14="http://schemas.microsoft.com/office/powerpoint/2010/main" val="39970602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3" name="Espaço Reservado para Número de Slide 2"/>
          <p:cNvSpPr>
            <a:spLocks noGrp="1"/>
          </p:cNvSpPr>
          <p:nvPr>
            <p:ph type="sldNum" sz="quarter" idx="12"/>
          </p:nvPr>
        </p:nvSpPr>
        <p:spPr/>
        <p:txBody>
          <a:bodyPr/>
          <a:lstStyle/>
          <a:p>
            <a:fld id="{F5EF8141-5781-4FD4-9552-C5D35CA5005E}" type="slidenum">
              <a:rPr lang="pt-BR" smtClean="0"/>
              <a:t>79</a:t>
            </a:fld>
            <a:endParaRPr lang="pt-BR"/>
          </a:p>
        </p:txBody>
      </p:sp>
    </p:spTree>
    <p:extLst>
      <p:ext uri="{BB962C8B-B14F-4D97-AF65-F5344CB8AC3E}">
        <p14:creationId xmlns:p14="http://schemas.microsoft.com/office/powerpoint/2010/main" val="700239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0663" y="708339"/>
            <a:ext cx="10666270" cy="528034"/>
          </a:xfrm>
        </p:spPr>
        <p:txBody>
          <a:bodyPr>
            <a:normAutofit/>
          </a:bodyPr>
          <a:lstStyle/>
          <a:p>
            <a:pPr algn="ctr"/>
            <a:r>
              <a:rPr lang="pt-BR" sz="2000" b="1" dirty="0">
                <a:latin typeface="Arial" panose="020B0604020202020204" pitchFamily="34" charset="0"/>
                <a:cs typeface="Arial" panose="020B0604020202020204" pitchFamily="34" charset="0"/>
              </a:rPr>
              <a:t>Patrimônio Móvel: Regras de Gestão</a:t>
            </a:r>
          </a:p>
        </p:txBody>
      </p:sp>
      <p:sp>
        <p:nvSpPr>
          <p:cNvPr id="3" name="Espaço Reservado para Conteúdo 2"/>
          <p:cNvSpPr>
            <a:spLocks noGrp="1"/>
          </p:cNvSpPr>
          <p:nvPr>
            <p:ph idx="1"/>
          </p:nvPr>
        </p:nvSpPr>
        <p:spPr>
          <a:xfrm>
            <a:off x="566670" y="1236373"/>
            <a:ext cx="11199760" cy="5293216"/>
          </a:xfrm>
        </p:spPr>
        <p:txBody>
          <a:bodyPr>
            <a:normAutofit lnSpcReduction="10000"/>
          </a:bodyPr>
          <a:lstStyle/>
          <a:p>
            <a:pPr>
              <a:lnSpc>
                <a:spcPct val="115000"/>
              </a:lnSpc>
              <a:spcAft>
                <a:spcPts val="800"/>
              </a:spcAft>
            </a:pPr>
            <a:r>
              <a:rPr lang="pt-BR" sz="1800" b="1" kern="100" dirty="0">
                <a:effectLst/>
                <a:latin typeface="Aptos" panose="020B0004020202020204" pitchFamily="34" charset="0"/>
                <a:ea typeface="Aptos" panose="020B0004020202020204" pitchFamily="34" charset="0"/>
                <a:cs typeface="Times New Roman" panose="02020603050405020304" pitchFamily="18" charset="0"/>
              </a:rPr>
              <a:t>ALMOXARIFADO: Gestão, Controle e Responsabilizações</a:t>
            </a: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2- Recebimento do bem:</a:t>
            </a:r>
          </a:p>
          <a:p>
            <a:pPr indent="449580">
              <a:lnSpc>
                <a:spcPct val="115000"/>
              </a:lnSpc>
              <a:spcAft>
                <a:spcPts val="8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a) a correlação com o setor de compras</a:t>
            </a:r>
          </a:p>
          <a:p>
            <a:pPr indent="449580">
              <a:lnSpc>
                <a:spcPct val="115000"/>
              </a:lnSpc>
              <a:spcAft>
                <a:spcPts val="8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b) documentos necessários</a:t>
            </a:r>
          </a:p>
          <a:p>
            <a:pPr indent="449580">
              <a:lnSpc>
                <a:spcPct val="115000"/>
              </a:lnSpc>
              <a:spcAft>
                <a:spcPts val="8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c) comprovação dos quantitativos (m², </a:t>
            </a:r>
            <a:r>
              <a:rPr lang="pt-BR" sz="2400" b="1" kern="100" dirty="0" err="1">
                <a:effectLst/>
                <a:latin typeface="Arial" panose="020B0604020202020204" pitchFamily="34" charset="0"/>
                <a:ea typeface="Aptos" panose="020B0004020202020204" pitchFamily="34" charset="0"/>
                <a:cs typeface="Arial" panose="020B0604020202020204" pitchFamily="34" charset="0"/>
              </a:rPr>
              <a:t>un</a:t>
            </a:r>
            <a:r>
              <a:rPr lang="pt-BR" sz="2400" b="1" kern="100" dirty="0">
                <a:effectLst/>
                <a:latin typeface="Arial" panose="020B0604020202020204" pitchFamily="34" charset="0"/>
                <a:ea typeface="Aptos" panose="020B0004020202020204" pitchFamily="34" charset="0"/>
                <a:cs typeface="Arial" panose="020B0604020202020204" pitchFamily="34" charset="0"/>
              </a:rPr>
              <a:t>, </a:t>
            </a:r>
            <a:r>
              <a:rPr lang="pt-BR" sz="2400" b="1" kern="100" dirty="0" err="1">
                <a:effectLst/>
                <a:latin typeface="Arial" panose="020B0604020202020204" pitchFamily="34" charset="0"/>
                <a:ea typeface="Aptos" panose="020B0004020202020204" pitchFamily="34" charset="0"/>
                <a:cs typeface="Arial" panose="020B0604020202020204" pitchFamily="34" charset="0"/>
              </a:rPr>
              <a:t>mt</a:t>
            </a:r>
            <a:r>
              <a:rPr lang="pt-BR" sz="2400" b="1" kern="100" dirty="0">
                <a:effectLst/>
                <a:latin typeface="Arial" panose="020B0604020202020204" pitchFamily="34" charset="0"/>
                <a:ea typeface="Aptos" panose="020B0004020202020204" pitchFamily="34" charset="0"/>
                <a:cs typeface="Arial" panose="020B0604020202020204" pitchFamily="34" charset="0"/>
              </a:rPr>
              <a:t>, kg, m³, ml, etc.)</a:t>
            </a:r>
          </a:p>
          <a:p>
            <a:pPr indent="449580">
              <a:lnSpc>
                <a:spcPct val="115000"/>
              </a:lnSpc>
              <a:spcAft>
                <a:spcPts val="8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d) verificações qualitativas (marca proposta, condições, prazo de validade, etc.)</a:t>
            </a:r>
          </a:p>
          <a:p>
            <a:pPr indent="449580">
              <a:lnSpc>
                <a:spcPct val="115000"/>
              </a:lnSpc>
              <a:spcAft>
                <a:spcPts val="8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e) atestados</a:t>
            </a:r>
          </a:p>
          <a:p>
            <a:pPr indent="449580">
              <a:lnSpc>
                <a:spcPct val="115000"/>
              </a:lnSpc>
              <a:spcAft>
                <a:spcPts val="800"/>
              </a:spcAft>
            </a:pPr>
            <a:r>
              <a:rPr lang="pt-BR" sz="2400" b="1" kern="100" dirty="0">
                <a:effectLst/>
                <a:latin typeface="Arial" panose="020B0604020202020204" pitchFamily="34" charset="0"/>
                <a:ea typeface="Aptos" panose="020B0004020202020204" pitchFamily="34" charset="0"/>
                <a:cs typeface="Arial" panose="020B0604020202020204" pitchFamily="34" charset="0"/>
              </a:rPr>
              <a:t>f) responsabilizações</a:t>
            </a:r>
          </a:p>
          <a:p>
            <a:pPr indent="449580">
              <a:lnSpc>
                <a:spcPct val="115000"/>
              </a:lnSpc>
              <a:spcAft>
                <a:spcPts val="800"/>
              </a:spcAft>
            </a:pPr>
            <a:endParaRPr lang="pt-BR"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Espaço Reservado para Rodapé 3"/>
          <p:cNvSpPr>
            <a:spLocks noGrp="1"/>
          </p:cNvSpPr>
          <p:nvPr>
            <p:ph type="ftr" sz="quarter" idx="11"/>
          </p:nvPr>
        </p:nvSpPr>
        <p:spPr/>
        <p:txBody>
          <a:bodyPr/>
          <a:lstStyle/>
          <a:p>
            <a:r>
              <a:rPr lang="pt-BR"/>
              <a:t>UNYPÚBLICA UNYFLEX</a:t>
            </a:r>
          </a:p>
        </p:txBody>
      </p:sp>
      <p:sp>
        <p:nvSpPr>
          <p:cNvPr id="5" name="Espaço Reservado para Número de Slide 4"/>
          <p:cNvSpPr>
            <a:spLocks noGrp="1"/>
          </p:cNvSpPr>
          <p:nvPr>
            <p:ph type="sldNum" sz="quarter" idx="12"/>
          </p:nvPr>
        </p:nvSpPr>
        <p:spPr/>
        <p:txBody>
          <a:bodyPr/>
          <a:lstStyle/>
          <a:p>
            <a:fld id="{F5EF8141-5781-4FD4-9552-C5D35CA5005E}" type="slidenum">
              <a:rPr lang="pt-BR" smtClean="0"/>
              <a:t>8</a:t>
            </a:fld>
            <a:endParaRPr lang="pt-BR"/>
          </a:p>
        </p:txBody>
      </p:sp>
    </p:spTree>
    <p:extLst>
      <p:ext uri="{BB962C8B-B14F-4D97-AF65-F5344CB8AC3E}">
        <p14:creationId xmlns:p14="http://schemas.microsoft.com/office/powerpoint/2010/main" val="11243970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47889" y="3379258"/>
            <a:ext cx="8836378" cy="1325563"/>
          </a:xfrm>
        </p:spPr>
        <p:txBody>
          <a:bodyPr>
            <a:normAutofit/>
          </a:bodyPr>
          <a:lstStyle/>
          <a:p>
            <a:br>
              <a:rPr lang="pt-BR" sz="3600" dirty="0">
                <a:solidFill>
                  <a:schemeClr val="bg1"/>
                </a:solidFill>
                <a:latin typeface="Arial" panose="020B0604020202020204" pitchFamily="34" charset="0"/>
                <a:cs typeface="Arial" panose="020B0604020202020204" pitchFamily="34" charset="0"/>
              </a:rPr>
            </a:br>
            <a:endParaRPr lang="pt-BR" sz="3600" dirty="0">
              <a:solidFill>
                <a:schemeClr val="bg1"/>
              </a:solidFill>
              <a:latin typeface="Arial" panose="020B0604020202020204" pitchFamily="34" charset="0"/>
              <a:cs typeface="Arial" panose="020B0604020202020204" pitchFamily="34" charset="0"/>
            </a:endParaRPr>
          </a:p>
        </p:txBody>
      </p:sp>
      <p:sp>
        <p:nvSpPr>
          <p:cNvPr id="3" name="Espaço Reservado para Rodapé 2"/>
          <p:cNvSpPr>
            <a:spLocks noGrp="1"/>
          </p:cNvSpPr>
          <p:nvPr>
            <p:ph type="ftr" sz="quarter" idx="11"/>
          </p:nvPr>
        </p:nvSpPr>
        <p:spPr/>
        <p:txBody>
          <a:bodyPr/>
          <a:lstStyle/>
          <a:p>
            <a:r>
              <a:rPr lang="pt-BR"/>
              <a:t>UNYPÚBLICA UNYFLEX</a:t>
            </a:r>
          </a:p>
        </p:txBody>
      </p:sp>
      <p:sp>
        <p:nvSpPr>
          <p:cNvPr id="4" name="Espaço Reservado para Número de Slide 3"/>
          <p:cNvSpPr>
            <a:spLocks noGrp="1"/>
          </p:cNvSpPr>
          <p:nvPr>
            <p:ph type="sldNum" sz="quarter" idx="12"/>
          </p:nvPr>
        </p:nvSpPr>
        <p:spPr/>
        <p:txBody>
          <a:bodyPr/>
          <a:lstStyle/>
          <a:p>
            <a:fld id="{F5EF8141-5781-4FD4-9552-C5D35CA5005E}" type="slidenum">
              <a:rPr lang="pt-BR" smtClean="0"/>
              <a:t>80</a:t>
            </a:fld>
            <a:endParaRPr lang="pt-BR"/>
          </a:p>
        </p:txBody>
      </p:sp>
    </p:spTree>
    <p:extLst>
      <p:ext uri="{BB962C8B-B14F-4D97-AF65-F5344CB8AC3E}">
        <p14:creationId xmlns:p14="http://schemas.microsoft.com/office/powerpoint/2010/main" val="34590971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ço Reservado para Rodapé 1"/>
          <p:cNvSpPr>
            <a:spLocks noGrp="1"/>
          </p:cNvSpPr>
          <p:nvPr>
            <p:ph type="ftr" sz="quarter" idx="11"/>
          </p:nvPr>
        </p:nvSpPr>
        <p:spPr/>
        <p:txBody>
          <a:bodyPr/>
          <a:lstStyle/>
          <a:p>
            <a:r>
              <a:rPr lang="pt-BR"/>
              <a:t>UNYPÚBLICA UNYFLEX</a:t>
            </a:r>
          </a:p>
        </p:txBody>
      </p:sp>
      <p:sp>
        <p:nvSpPr>
          <p:cNvPr id="3" name="Espaço Reservado para Número de Slide 2"/>
          <p:cNvSpPr>
            <a:spLocks noGrp="1"/>
          </p:cNvSpPr>
          <p:nvPr>
            <p:ph type="sldNum" sz="quarter" idx="12"/>
          </p:nvPr>
        </p:nvSpPr>
        <p:spPr/>
        <p:txBody>
          <a:bodyPr/>
          <a:lstStyle/>
          <a:p>
            <a:fld id="{F5EF8141-5781-4FD4-9552-C5D35CA5005E}" type="slidenum">
              <a:rPr lang="pt-BR" smtClean="0"/>
              <a:t>81</a:t>
            </a:fld>
            <a:endParaRPr lang="pt-BR"/>
          </a:p>
        </p:txBody>
      </p:sp>
    </p:spTree>
    <p:extLst>
      <p:ext uri="{BB962C8B-B14F-4D97-AF65-F5344CB8AC3E}">
        <p14:creationId xmlns:p14="http://schemas.microsoft.com/office/powerpoint/2010/main" val="323800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9FB64EA-ACA4-3BB6-81F5-4DC54A55280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C8139C8-A279-F42F-1DD8-E9F1B8C1C123}"/>
              </a:ext>
            </a:extLst>
          </p:cNvPr>
          <p:cNvSpPr>
            <a:spLocks noGrp="1"/>
          </p:cNvSpPr>
          <p:nvPr>
            <p:ph type="title"/>
          </p:nvPr>
        </p:nvSpPr>
        <p:spPr>
          <a:xfrm>
            <a:off x="780663" y="708339"/>
            <a:ext cx="10666270" cy="528034"/>
          </a:xfrm>
        </p:spPr>
        <p:txBody>
          <a:bodyPr>
            <a:normAutofit/>
          </a:bodyPr>
          <a:lstStyle/>
          <a:p>
            <a:pPr algn="ctr"/>
            <a:r>
              <a:rPr lang="pt-BR" sz="2000" b="1" dirty="0">
                <a:latin typeface="Arial" panose="020B0604020202020204" pitchFamily="34" charset="0"/>
                <a:cs typeface="Arial" panose="020B0604020202020204" pitchFamily="34" charset="0"/>
              </a:rPr>
              <a:t>Patrimônio Móvel: Regras de Gestão</a:t>
            </a:r>
          </a:p>
        </p:txBody>
      </p:sp>
      <p:sp>
        <p:nvSpPr>
          <p:cNvPr id="3" name="Espaço Reservado para Conteúdo 2">
            <a:extLst>
              <a:ext uri="{FF2B5EF4-FFF2-40B4-BE49-F238E27FC236}">
                <a16:creationId xmlns:a16="http://schemas.microsoft.com/office/drawing/2014/main" id="{C9DE0496-BC08-29A3-B90D-D334BD7D5695}"/>
              </a:ext>
            </a:extLst>
          </p:cNvPr>
          <p:cNvSpPr>
            <a:spLocks noGrp="1"/>
          </p:cNvSpPr>
          <p:nvPr>
            <p:ph idx="1"/>
          </p:nvPr>
        </p:nvSpPr>
        <p:spPr>
          <a:xfrm>
            <a:off x="566670" y="1094014"/>
            <a:ext cx="10880263" cy="5435575"/>
          </a:xfrm>
        </p:spPr>
        <p:txBody>
          <a:bodyPr>
            <a:normAutofit fontScale="85000" lnSpcReduction="20000"/>
          </a:bodyPr>
          <a:lstStyle/>
          <a:p>
            <a:pPr>
              <a:lnSpc>
                <a:spcPct val="115000"/>
              </a:lnSpc>
              <a:spcAft>
                <a:spcPts val="800"/>
              </a:spcAft>
            </a:pPr>
            <a:r>
              <a:rPr lang="pt-BR" sz="1800" b="1" kern="100" dirty="0">
                <a:effectLst/>
                <a:latin typeface="Arial Black" panose="020B0A04020102020204" pitchFamily="34" charset="0"/>
                <a:ea typeface="Aptos" panose="020B0004020202020204" pitchFamily="34" charset="0"/>
                <a:cs typeface="Times New Roman" panose="02020603050405020304" pitchFamily="18" charset="0"/>
              </a:rPr>
              <a:t>ALMOXARIFADO: Gestão, Controle e Responsabilizações</a:t>
            </a:r>
            <a:endParaRPr lang="pt-BR" sz="1800" kern="100" dirty="0">
              <a:effectLst/>
              <a:latin typeface="Arial Black" panose="020B0A040201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pt-BR" sz="1800" kern="100" dirty="0">
                <a:effectLst/>
                <a:latin typeface="Arial Black" panose="020B0A04020102020204" pitchFamily="34" charset="0"/>
                <a:ea typeface="Aptos" panose="020B0004020202020204" pitchFamily="34" charset="0"/>
                <a:cs typeface="Times New Roman" panose="02020603050405020304" pitchFamily="18" charset="0"/>
              </a:rPr>
              <a:t>3 -  Armazenamento:</a:t>
            </a:r>
          </a:p>
          <a:p>
            <a:pPr indent="449580">
              <a:lnSpc>
                <a:spcPct val="115000"/>
              </a:lnSpc>
              <a:spcAft>
                <a:spcPts val="800"/>
              </a:spcAft>
            </a:pPr>
            <a:r>
              <a:rPr lang="pt-BR" sz="1800" kern="100" dirty="0">
                <a:effectLst/>
                <a:latin typeface="Arial Black" panose="020B0A04020102020204" pitchFamily="34" charset="0"/>
                <a:ea typeface="Aptos" panose="020B0004020202020204" pitchFamily="34" charset="0"/>
                <a:cs typeface="Times New Roman" panose="02020603050405020304" pitchFamily="18" charset="0"/>
              </a:rPr>
              <a:t>a) disposição (empilhamento, embalagens, etc.)</a:t>
            </a:r>
          </a:p>
          <a:p>
            <a:pPr indent="449580">
              <a:lnSpc>
                <a:spcPct val="115000"/>
              </a:lnSpc>
              <a:spcAft>
                <a:spcPts val="800"/>
              </a:spcAft>
            </a:pPr>
            <a:r>
              <a:rPr lang="pt-BR" sz="1800" kern="100" dirty="0">
                <a:effectLst/>
                <a:latin typeface="Arial Black" panose="020B0A04020102020204" pitchFamily="34" charset="0"/>
                <a:ea typeface="Aptos" panose="020B0004020202020204" pitchFamily="34" charset="0"/>
                <a:cs typeface="Times New Roman" panose="02020603050405020304" pitchFamily="18" charset="0"/>
              </a:rPr>
              <a:t>b) movimentação de cargas</a:t>
            </a:r>
          </a:p>
          <a:p>
            <a:pPr indent="449580">
              <a:lnSpc>
                <a:spcPct val="115000"/>
              </a:lnSpc>
              <a:spcAft>
                <a:spcPts val="800"/>
              </a:spcAft>
            </a:pPr>
            <a:r>
              <a:rPr lang="pt-BR" sz="1800" kern="100" dirty="0">
                <a:effectLst/>
                <a:latin typeface="Arial Black" panose="020B0A04020102020204" pitchFamily="34" charset="0"/>
                <a:ea typeface="Aptos" panose="020B0004020202020204" pitchFamily="34" charset="0"/>
                <a:cs typeface="Times New Roman" panose="02020603050405020304" pitchFamily="18" charset="0"/>
              </a:rPr>
              <a:t>c) manuseio de materiais</a:t>
            </a:r>
          </a:p>
          <a:p>
            <a:pPr indent="449580">
              <a:lnSpc>
                <a:spcPct val="115000"/>
              </a:lnSpc>
              <a:spcAft>
                <a:spcPts val="800"/>
              </a:spcAft>
            </a:pPr>
            <a:r>
              <a:rPr lang="pt-BR" sz="1800" kern="100" dirty="0">
                <a:effectLst/>
                <a:latin typeface="Arial Black" panose="020B0A04020102020204" pitchFamily="34" charset="0"/>
                <a:ea typeface="Aptos" panose="020B0004020202020204" pitchFamily="34" charset="0"/>
                <a:cs typeface="Times New Roman" panose="02020603050405020304" pitchFamily="18" charset="0"/>
              </a:rPr>
              <a:t>d) controle de qualidade</a:t>
            </a:r>
          </a:p>
          <a:p>
            <a:pPr indent="449580">
              <a:lnSpc>
                <a:spcPct val="115000"/>
              </a:lnSpc>
              <a:spcAft>
                <a:spcPts val="800"/>
              </a:spcAft>
            </a:pPr>
            <a:r>
              <a:rPr lang="pt-BR" sz="1800" kern="100" dirty="0">
                <a:effectLst/>
                <a:latin typeface="Arial Black" panose="020B0A04020102020204" pitchFamily="34" charset="0"/>
                <a:ea typeface="Aptos" panose="020B0004020202020204" pitchFamily="34" charset="0"/>
                <a:cs typeface="Times New Roman" panose="02020603050405020304" pitchFamily="18" charset="0"/>
              </a:rPr>
              <a:t>e) inventário físico</a:t>
            </a:r>
          </a:p>
          <a:p>
            <a:pPr indent="449580">
              <a:lnSpc>
                <a:spcPct val="115000"/>
              </a:lnSpc>
              <a:spcAft>
                <a:spcPts val="800"/>
              </a:spcAft>
            </a:pPr>
            <a:r>
              <a:rPr lang="pt-BR" sz="1800" kern="100" dirty="0">
                <a:effectLst/>
                <a:latin typeface="Arial Black" panose="020B0A04020102020204" pitchFamily="34" charset="0"/>
                <a:ea typeface="Aptos" panose="020B0004020202020204" pitchFamily="34" charset="0"/>
                <a:cs typeface="Times New Roman" panose="02020603050405020304" pitchFamily="18" charset="0"/>
              </a:rPr>
              <a:t>f) atualização e registros de estoque</a:t>
            </a:r>
          </a:p>
          <a:p>
            <a:pPr indent="449580">
              <a:lnSpc>
                <a:spcPct val="115000"/>
              </a:lnSpc>
              <a:spcAft>
                <a:spcPts val="800"/>
              </a:spcAft>
            </a:pPr>
            <a:r>
              <a:rPr lang="pt-BR" sz="1800" kern="100" dirty="0">
                <a:effectLst/>
                <a:latin typeface="Arial Black" panose="020B0A04020102020204" pitchFamily="34" charset="0"/>
                <a:ea typeface="Aptos" panose="020B0004020202020204" pitchFamily="34" charset="0"/>
                <a:cs typeface="Times New Roman" panose="02020603050405020304" pitchFamily="18" charset="0"/>
              </a:rPr>
              <a:t>g) reconciliações e ajustes</a:t>
            </a:r>
          </a:p>
          <a:p>
            <a:pPr indent="449580">
              <a:lnSpc>
                <a:spcPct val="115000"/>
              </a:lnSpc>
              <a:spcAft>
                <a:spcPts val="800"/>
              </a:spcAft>
            </a:pPr>
            <a:r>
              <a:rPr lang="pt-BR" sz="1800" kern="100" dirty="0">
                <a:effectLst/>
                <a:latin typeface="Arial Black" panose="020B0A04020102020204" pitchFamily="34" charset="0"/>
                <a:ea typeface="Aptos" panose="020B0004020202020204" pitchFamily="34" charset="0"/>
                <a:cs typeface="Times New Roman" panose="02020603050405020304" pitchFamily="18" charset="0"/>
              </a:rPr>
              <a:t>h) auditoria simplificada</a:t>
            </a:r>
          </a:p>
          <a:p>
            <a:pPr indent="449580">
              <a:lnSpc>
                <a:spcPct val="115000"/>
              </a:lnSpc>
              <a:spcAft>
                <a:spcPts val="800"/>
              </a:spcAft>
            </a:pPr>
            <a:r>
              <a:rPr lang="pt-BR" sz="1800" kern="100" dirty="0">
                <a:effectLst/>
                <a:latin typeface="Arial Black" panose="020B0A04020102020204" pitchFamily="34" charset="0"/>
                <a:ea typeface="Aptos" panose="020B0004020202020204" pitchFamily="34" charset="0"/>
                <a:cs typeface="Times New Roman" panose="02020603050405020304" pitchFamily="18" charset="0"/>
              </a:rPr>
              <a:t>i) segurança no almoxarifado</a:t>
            </a:r>
          </a:p>
          <a:p>
            <a:pPr indent="449580">
              <a:lnSpc>
                <a:spcPct val="115000"/>
              </a:lnSpc>
              <a:spcAft>
                <a:spcPts val="800"/>
              </a:spcAft>
            </a:pPr>
            <a:r>
              <a:rPr lang="pt-BR" sz="1800" kern="100" dirty="0">
                <a:effectLst/>
                <a:latin typeface="Arial Black" panose="020B0A04020102020204" pitchFamily="34" charset="0"/>
                <a:ea typeface="Aptos" panose="020B0004020202020204" pitchFamily="34" charset="0"/>
                <a:cs typeface="Times New Roman" panose="02020603050405020304" pitchFamily="18" charset="0"/>
              </a:rPr>
              <a:t>j) estudos de casos</a:t>
            </a:r>
          </a:p>
        </p:txBody>
      </p:sp>
      <p:sp>
        <p:nvSpPr>
          <p:cNvPr id="4" name="Espaço Reservado para Rodapé 3">
            <a:extLst>
              <a:ext uri="{FF2B5EF4-FFF2-40B4-BE49-F238E27FC236}">
                <a16:creationId xmlns:a16="http://schemas.microsoft.com/office/drawing/2014/main" id="{16FE31E0-9A9A-46C3-9CC1-D606881C545C}"/>
              </a:ext>
            </a:extLst>
          </p:cNvPr>
          <p:cNvSpPr>
            <a:spLocks noGrp="1"/>
          </p:cNvSpPr>
          <p:nvPr>
            <p:ph type="ftr" sz="quarter" idx="11"/>
          </p:nvPr>
        </p:nvSpPr>
        <p:spPr/>
        <p:txBody>
          <a:bodyPr/>
          <a:lstStyle/>
          <a:p>
            <a:r>
              <a:rPr lang="pt-BR"/>
              <a:t>UNYPÚBLICA UNYFLEX</a:t>
            </a:r>
          </a:p>
        </p:txBody>
      </p:sp>
      <p:sp>
        <p:nvSpPr>
          <p:cNvPr id="5" name="Espaço Reservado para Número de Slide 4">
            <a:extLst>
              <a:ext uri="{FF2B5EF4-FFF2-40B4-BE49-F238E27FC236}">
                <a16:creationId xmlns:a16="http://schemas.microsoft.com/office/drawing/2014/main" id="{F3D8F258-E1A4-7646-68E6-B1B0DFB02165}"/>
              </a:ext>
            </a:extLst>
          </p:cNvPr>
          <p:cNvSpPr>
            <a:spLocks noGrp="1"/>
          </p:cNvSpPr>
          <p:nvPr>
            <p:ph type="sldNum" sz="quarter" idx="12"/>
          </p:nvPr>
        </p:nvSpPr>
        <p:spPr/>
        <p:txBody>
          <a:bodyPr/>
          <a:lstStyle/>
          <a:p>
            <a:fld id="{F5EF8141-5781-4FD4-9552-C5D35CA5005E}" type="slidenum">
              <a:rPr lang="pt-BR" smtClean="0"/>
              <a:t>9</a:t>
            </a:fld>
            <a:endParaRPr lang="pt-BR"/>
          </a:p>
        </p:txBody>
      </p:sp>
    </p:spTree>
    <p:extLst>
      <p:ext uri="{BB962C8B-B14F-4D97-AF65-F5344CB8AC3E}">
        <p14:creationId xmlns:p14="http://schemas.microsoft.com/office/powerpoint/2010/main" val="332468444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7582</TotalTime>
  <Words>4468</Words>
  <Application>Microsoft Office PowerPoint</Application>
  <PresentationFormat>Widescreen</PresentationFormat>
  <Paragraphs>740</Paragraphs>
  <Slides>81</Slides>
  <Notes>10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81</vt:i4>
      </vt:variant>
    </vt:vector>
  </HeadingPairs>
  <TitlesOfParts>
    <vt:vector size="89" baseType="lpstr">
      <vt:lpstr>Aptos</vt:lpstr>
      <vt:lpstr>Aptos Black</vt:lpstr>
      <vt:lpstr>Arial</vt:lpstr>
      <vt:lpstr>Arial Black</vt:lpstr>
      <vt:lpstr>Calibri</vt:lpstr>
      <vt:lpstr>Calibri Light</vt:lpstr>
      <vt:lpstr>Segoe UI</vt:lpstr>
      <vt:lpstr>Tema do Office</vt:lpstr>
      <vt:lpstr>Apresentação do PowerPoint</vt:lpstr>
      <vt:lpstr>Apresentação do PowerPoint</vt:lpstr>
      <vt:lpstr>Apresentação do PowerPoint</vt:lpstr>
      <vt:lpstr>Apresentação do PowerPoint</vt:lpstr>
      <vt:lpstr> </vt:lpstr>
      <vt:lpstr>Patrimônio Móvel: Regras de Gestão</vt:lpstr>
      <vt:lpstr>Patrimônio Móvel: Regras de Gestão</vt:lpstr>
      <vt:lpstr>Patrimônio Móvel: Regras de Gestão</vt:lpstr>
      <vt:lpstr>Patrimônio Móvel: Regras de Gestão</vt:lpstr>
      <vt:lpstr>Patrimônio Móvel: Regras de Gestão</vt:lpstr>
      <vt:lpstr>Almoxarifado: Gestão, Controle e Responsabilização </vt:lpstr>
      <vt:lpstr>Almoxarifado: Gestão, Controle e Responsabilização </vt:lpstr>
      <vt:lpstr>Almoxarifado: Gestão, Controle e Responsabilização</vt:lpstr>
      <vt:lpstr>Almoxarifado: Gestão, Controle e Responsabilização</vt:lpstr>
      <vt:lpstr>Almoxarifado: Gestão, Controle e Responsabilização</vt:lpstr>
      <vt:lpstr>Almoxarifado: Gestão, Controle e Responsabilização</vt:lpstr>
      <vt:lpstr>Almoxarifado: Gestão, Controle e Responsabilização</vt:lpstr>
      <vt:lpstr>Almoxarifado: Gestão, Controle e Responsabilização</vt:lpstr>
      <vt:lpstr>Almoxarifado: Gestão, Controle e Responsabilização</vt:lpstr>
      <vt:lpstr>Almoxarifado: Gestão, Controle e Responsabilização</vt:lpstr>
      <vt:lpstr>Almoxarifado: Gestão, Controle e Responsabilização</vt:lpstr>
      <vt:lpstr>Almoxarifado: Gestão, Controle e Responsabilização</vt:lpstr>
      <vt:lpstr>Almoxarifado: Gestão, Controle e Responsabilização </vt:lpstr>
      <vt:lpstr>Almoxarifado: Gestão, Controle e Responsabilização</vt:lpstr>
      <vt:lpstr>Almoxarifado: Gestão, Controle e Responsabilização</vt:lpstr>
      <vt:lpstr>Almoxarifado: Gestão, Controle e Responsabilização</vt:lpstr>
      <vt:lpstr>Almoxarifado: Gestão, Controle e Responsabilização</vt:lpstr>
      <vt:lpstr>Almoxarifado: Gestão, Controle e Responsabilização</vt:lpstr>
      <vt:lpstr>Almoxarifado: Gestão, Controle e Responsabilização</vt:lpstr>
      <vt:lpstr>Almoxarifado: Gestão, Controle e Responsabilização</vt:lpstr>
      <vt:lpstr>Almoxarifado: Gestão, Controle e Responsabilização</vt:lpstr>
      <vt:lpstr>Almoxarifado: Gestão, Controle e Responsabilização</vt:lpstr>
      <vt:lpstr>Almoxarifado: Gestão, Controle e Responsabilização</vt:lpstr>
      <vt:lpstr>Almoxarifado: Gestão, Controle e Responsabilização </vt:lpstr>
      <vt:lpstr>Almoxarifado: Gestão, Controle e Responsabilização</vt:lpstr>
      <vt:lpstr>Almoxarifado: Gestão, Controle e Responsabilização</vt:lpstr>
      <vt:lpstr> </vt:lpstr>
      <vt:lpstr> </vt:lpstr>
      <vt:lpstr>Almoxarifado: Gestão, Controle e Responsabilização</vt:lpstr>
      <vt:lpstr>Apresentação do PowerPoint</vt:lpstr>
      <vt:lpstr>Apresentação do PowerPoint</vt:lpstr>
      <vt:lpstr>Almoxarifado: Gestão, Controle e Responsabilização</vt:lpstr>
      <vt:lpstr>Almoxarifado: Gestão, Controle e Responsabilização</vt:lpstr>
      <vt:lpstr>                                                </vt:lpstr>
      <vt:lpstr>Apresentação do PowerPoint</vt:lpstr>
      <vt:lpstr>                                                         </vt:lpstr>
      <vt:lpstr>Patrimônio Móvel: Regras de Gestão                             </vt:lpstr>
      <vt:lpstr>Patrimônio Móvel: Regras de Gestão                             </vt:lpstr>
      <vt:lpstr>Patrimônio Móvel: Regras de Gestão                             </vt:lpstr>
      <vt:lpstr>Almoxarifado: Gestão, Controle e Responsabilização</vt:lpstr>
      <vt:lpstr>Almoxarifado: Gestão, Controle e Responsabilização</vt:lpstr>
      <vt:lpstr>Almoxarifado: Gestão, Controle e Responsabilização</vt:lpstr>
      <vt:lpstr>Almoxarifado: Gestão, Controle e Responsabilização</vt:lpstr>
      <vt:lpstr>Almoxarifado: Gestão, Controle e Responsabilização</vt:lpstr>
      <vt:lpstr>Almoxarifado: Gestão, Controle e Responsabilização</vt:lpstr>
      <vt:lpstr>Almoxarifado: Gestão, Controle e Responsabilização</vt:lpstr>
      <vt:lpstr>Almoxarifado: Gestão, Controle e Responsabilização</vt:lpstr>
      <vt:lpstr>Patrimônio Móvel: Regras de Gestão </vt:lpstr>
      <vt:lpstr>INVENTÁRIO CADASTRAMENTO e CONTROLE                                                        Almoxarifado BENS DE CONSUMO (Inventário do Almoxarifado)</vt:lpstr>
      <vt:lpstr>INVENTÁRIO CADASTRAMENTO e CONTROLE                                                        Almoxarifado BENS DE CONSUMO (Inventário do Almoxarifado)</vt:lpstr>
      <vt:lpstr>Patrimônio Móvel: Regras de Gestão </vt:lpstr>
      <vt:lpstr>Patrimônio Móvel: Regras de Gestão </vt:lpstr>
      <vt:lpstr>Patrimônio Móvel: Regras de Gestão </vt:lpstr>
      <vt:lpstr>Patrimônio Móvel: Regras de Gestão </vt:lpstr>
      <vt:lpstr>Patrimônio Móvel: Regras de Gestão </vt:lpstr>
      <vt:lpstr>Patrimônio Móvel: Regras de Gestão</vt:lpstr>
      <vt:lpstr>INVENTÁRIO CADASTRAMENTO e CONTROLE                                                            Almoxarifado  </vt:lpstr>
      <vt:lpstr>INVENTÁRIO CADASTRAMENTO e CONTROLE                                                            Almoxarifado  </vt:lpstr>
      <vt:lpstr>INVENTÁRIO CADASTRAMENTO e CONTROLE                                                            Almoxarifado  </vt:lpstr>
      <vt:lpstr>INVENTÁRIO CADASTRAMENTO e CONTROLE                                                            Almoxarifado  </vt:lpstr>
      <vt:lpstr>INVENTÁRIO CADASTRAMENTO e CONTROLE                                                            Almoxarifado  </vt:lpstr>
      <vt:lpstr>INVENTÁRIO CADASTRAMENTO e CONTROLE                                                            Almoxarifado  </vt:lpstr>
      <vt:lpstr>INVENTÁRIO CADASTRAMENTO e CONTROLE                                                            Almoxarifado  </vt:lpstr>
      <vt:lpstr>INVENTÁRIO CADASTRAMENTO e CONTROLE                                                            Almoxarifado  </vt:lpstr>
      <vt:lpstr>INVENTÁRIO CADASTRAMENTO e CONTROLE                                                            Almoxarifado  </vt:lpstr>
      <vt:lpstr>Apresentação do PowerPoint</vt:lpstr>
      <vt:lpstr>Apresentação do PowerPoint</vt:lpstr>
      <vt:lpstr>Apresentação do PowerPoint</vt:lpstr>
      <vt:lpstr>Apresentação do PowerPoint</vt:lpstr>
      <vt:lpstr> </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Usuário</dc:creator>
  <cp:lastModifiedBy>Valdir Miranda Pinto</cp:lastModifiedBy>
  <cp:revision>234</cp:revision>
  <dcterms:created xsi:type="dcterms:W3CDTF">2021-01-15T17:03:51Z</dcterms:created>
  <dcterms:modified xsi:type="dcterms:W3CDTF">2025-03-23T01:45:08Z</dcterms:modified>
</cp:coreProperties>
</file>